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46"/>
  </p:notesMasterIdLst>
  <p:handoutMasterIdLst>
    <p:handoutMasterId r:id="rId47"/>
  </p:handoutMasterIdLst>
  <p:sldIdLst>
    <p:sldId id="715" r:id="rId2"/>
    <p:sldId id="1229" r:id="rId3"/>
    <p:sldId id="1235" r:id="rId4"/>
    <p:sldId id="1236" r:id="rId5"/>
    <p:sldId id="642" r:id="rId6"/>
    <p:sldId id="1223" r:id="rId7"/>
    <p:sldId id="1336" r:id="rId8"/>
    <p:sldId id="1337" r:id="rId9"/>
    <p:sldId id="566" r:id="rId10"/>
    <p:sldId id="567" r:id="rId11"/>
    <p:sldId id="568" r:id="rId12"/>
    <p:sldId id="599" r:id="rId13"/>
    <p:sldId id="600" r:id="rId14"/>
    <p:sldId id="1338" r:id="rId15"/>
    <p:sldId id="584" r:id="rId16"/>
    <p:sldId id="585" r:id="rId17"/>
    <p:sldId id="586" r:id="rId18"/>
    <p:sldId id="589" r:id="rId19"/>
    <p:sldId id="601" r:id="rId20"/>
    <p:sldId id="592" r:id="rId21"/>
    <p:sldId id="593" r:id="rId22"/>
    <p:sldId id="602" r:id="rId23"/>
    <p:sldId id="603" r:id="rId24"/>
    <p:sldId id="1339" r:id="rId25"/>
    <p:sldId id="556" r:id="rId26"/>
    <p:sldId id="581" r:id="rId27"/>
    <p:sldId id="559" r:id="rId28"/>
    <p:sldId id="560" r:id="rId29"/>
    <p:sldId id="557" r:id="rId30"/>
    <p:sldId id="558" r:id="rId31"/>
    <p:sldId id="569" r:id="rId32"/>
    <p:sldId id="1335" r:id="rId33"/>
    <p:sldId id="562" r:id="rId34"/>
    <p:sldId id="561" r:id="rId35"/>
    <p:sldId id="563" r:id="rId36"/>
    <p:sldId id="564" r:id="rId37"/>
    <p:sldId id="1342" r:id="rId38"/>
    <p:sldId id="578" r:id="rId39"/>
    <p:sldId id="574" r:id="rId40"/>
    <p:sldId id="575" r:id="rId41"/>
    <p:sldId id="573" r:id="rId42"/>
    <p:sldId id="576" r:id="rId43"/>
    <p:sldId id="598" r:id="rId44"/>
    <p:sldId id="1172" r:id="rId45"/>
  </p:sldIdLst>
  <p:sldSz cx="12192000" cy="6858000"/>
  <p:notesSz cx="6950075" cy="9236075"/>
  <p:kinsoku lang="ja-JP" invalStChars="、。，．・：；？！゛゜ヽヾゝゞ々ー’”）〕］｝〉》」』】°‰′″℃￠％ぁぃぅぇぉっゃゅょゎァィゥェォッャュョヮヵヶ!%),.:;?]}｡｣､･ｧｨｩｪｫｬｭｮｯｰﾞﾟ" invalEndChars="‘“（〔［｛〈《「『【￥＄$([\{｢￡"/>
  <p:defaultTextStyle>
    <a:defPPr>
      <a:defRPr lang="en-US"/>
    </a:defPPr>
    <a:lvl1pPr algn="l" rtl="0" eaLnBrk="0" fontAlgn="base" hangingPunct="0">
      <a:spcBef>
        <a:spcPct val="0"/>
      </a:spcBef>
      <a:spcAft>
        <a:spcPct val="0"/>
      </a:spcAft>
      <a:defRPr sz="4000" kern="1200">
        <a:solidFill>
          <a:schemeClr val="tx1"/>
        </a:solidFill>
        <a:latin typeface="Arial" charset="0"/>
        <a:ea typeface="ＭＳ Ｐゴシック" charset="0"/>
        <a:cs typeface="ＭＳ Ｐゴシック" charset="0"/>
      </a:defRPr>
    </a:lvl1pPr>
    <a:lvl2pPr marL="457200" algn="l" rtl="0" eaLnBrk="0" fontAlgn="base" hangingPunct="0">
      <a:spcBef>
        <a:spcPct val="0"/>
      </a:spcBef>
      <a:spcAft>
        <a:spcPct val="0"/>
      </a:spcAft>
      <a:defRPr sz="4000" kern="1200">
        <a:solidFill>
          <a:schemeClr val="tx1"/>
        </a:solidFill>
        <a:latin typeface="Arial" charset="0"/>
        <a:ea typeface="ＭＳ Ｐゴシック" charset="0"/>
        <a:cs typeface="ＭＳ Ｐゴシック" charset="0"/>
      </a:defRPr>
    </a:lvl2pPr>
    <a:lvl3pPr marL="914400" algn="l" rtl="0" eaLnBrk="0" fontAlgn="base" hangingPunct="0">
      <a:spcBef>
        <a:spcPct val="0"/>
      </a:spcBef>
      <a:spcAft>
        <a:spcPct val="0"/>
      </a:spcAft>
      <a:defRPr sz="4000" kern="1200">
        <a:solidFill>
          <a:schemeClr val="tx1"/>
        </a:solidFill>
        <a:latin typeface="Arial" charset="0"/>
        <a:ea typeface="ＭＳ Ｐゴシック" charset="0"/>
        <a:cs typeface="ＭＳ Ｐゴシック" charset="0"/>
      </a:defRPr>
    </a:lvl3pPr>
    <a:lvl4pPr marL="1371600" algn="l" rtl="0" eaLnBrk="0" fontAlgn="base" hangingPunct="0">
      <a:spcBef>
        <a:spcPct val="0"/>
      </a:spcBef>
      <a:spcAft>
        <a:spcPct val="0"/>
      </a:spcAft>
      <a:defRPr sz="4000" kern="1200">
        <a:solidFill>
          <a:schemeClr val="tx1"/>
        </a:solidFill>
        <a:latin typeface="Arial" charset="0"/>
        <a:ea typeface="ＭＳ Ｐゴシック" charset="0"/>
        <a:cs typeface="ＭＳ Ｐゴシック" charset="0"/>
      </a:defRPr>
    </a:lvl4pPr>
    <a:lvl5pPr marL="1828800" algn="l" rtl="0" eaLnBrk="0" fontAlgn="base" hangingPunct="0">
      <a:spcBef>
        <a:spcPct val="0"/>
      </a:spcBef>
      <a:spcAft>
        <a:spcPct val="0"/>
      </a:spcAft>
      <a:defRPr sz="4000" kern="1200">
        <a:solidFill>
          <a:schemeClr val="tx1"/>
        </a:solidFill>
        <a:latin typeface="Arial" charset="0"/>
        <a:ea typeface="ＭＳ Ｐゴシック" charset="0"/>
        <a:cs typeface="ＭＳ Ｐゴシック" charset="0"/>
      </a:defRPr>
    </a:lvl5pPr>
    <a:lvl6pPr marL="2286000" algn="l" defTabSz="457200" rtl="0" eaLnBrk="1" latinLnBrk="0" hangingPunct="1">
      <a:defRPr sz="4000" kern="1200">
        <a:solidFill>
          <a:schemeClr val="tx1"/>
        </a:solidFill>
        <a:latin typeface="Arial" charset="0"/>
        <a:ea typeface="ＭＳ Ｐゴシック" charset="0"/>
        <a:cs typeface="ＭＳ Ｐゴシック" charset="0"/>
      </a:defRPr>
    </a:lvl6pPr>
    <a:lvl7pPr marL="2743200" algn="l" defTabSz="457200" rtl="0" eaLnBrk="1" latinLnBrk="0" hangingPunct="1">
      <a:defRPr sz="4000" kern="1200">
        <a:solidFill>
          <a:schemeClr val="tx1"/>
        </a:solidFill>
        <a:latin typeface="Arial" charset="0"/>
        <a:ea typeface="ＭＳ Ｐゴシック" charset="0"/>
        <a:cs typeface="ＭＳ Ｐゴシック" charset="0"/>
      </a:defRPr>
    </a:lvl7pPr>
    <a:lvl8pPr marL="3200400" algn="l" defTabSz="457200" rtl="0" eaLnBrk="1" latinLnBrk="0" hangingPunct="1">
      <a:defRPr sz="4000" kern="1200">
        <a:solidFill>
          <a:schemeClr val="tx1"/>
        </a:solidFill>
        <a:latin typeface="Arial" charset="0"/>
        <a:ea typeface="ＭＳ Ｐゴシック" charset="0"/>
        <a:cs typeface="ＭＳ Ｐゴシック" charset="0"/>
      </a:defRPr>
    </a:lvl8pPr>
    <a:lvl9pPr marL="3657600" algn="l" defTabSz="457200" rtl="0" eaLnBrk="1" latinLnBrk="0" hangingPunct="1">
      <a:defRPr sz="4000"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2" frameSlides="1"/>
  <p:showPr showNarration="1" useTimings="0">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33056"/>
    <a:srgbClr val="FFCC99"/>
    <a:srgbClr val="FF00FF"/>
    <a:srgbClr val="929000"/>
    <a:srgbClr val="FFD579"/>
    <a:srgbClr val="FFFC00"/>
    <a:srgbClr val="C1C1C1"/>
    <a:srgbClr val="CCECFF"/>
    <a:srgbClr val="009193"/>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749"/>
    <p:restoredTop sz="81497" autoAdjust="0"/>
  </p:normalViewPr>
  <p:slideViewPr>
    <p:cSldViewPr snapToGrid="0">
      <p:cViewPr varScale="1">
        <p:scale>
          <a:sx n="99" d="100"/>
          <a:sy n="99" d="100"/>
        </p:scale>
        <p:origin x="1240" y="168"/>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00" d="100"/>
        <a:sy n="100" d="100"/>
      </p:scale>
      <p:origin x="0" y="13112"/>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handoutMaster" Target="handoutMasters/handout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023901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body" sz="quarter" idx="3"/>
          </p:nvPr>
        </p:nvSpPr>
        <p:spPr bwMode="auto">
          <a:xfrm>
            <a:off x="925513" y="4387850"/>
            <a:ext cx="5099050" cy="41560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746" tIns="45068" rIns="91746" bIns="45068"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051" name="Rectangle 3"/>
          <p:cNvSpPr>
            <a:spLocks noGrp="1" noRot="1" noChangeAspect="1" noChangeArrowheads="1" noTextEdit="1"/>
          </p:cNvSpPr>
          <p:nvPr>
            <p:ph type="sldImg" idx="2"/>
          </p:nvPr>
        </p:nvSpPr>
        <p:spPr bwMode="auto">
          <a:xfrm>
            <a:off x="396875" y="692150"/>
            <a:ext cx="6157913" cy="3463925"/>
          </a:xfrm>
          <a:prstGeom prst="rect">
            <a:avLst/>
          </a:prstGeom>
          <a:noFill/>
          <a:ln w="12700">
            <a:solidFill>
              <a:schemeClr val="tx1"/>
            </a:solidFill>
            <a:miter lim="800000"/>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 xmlns:a14="http://schemas.microsoft.com/office/drawing/2010/main" val="1"/>
            </a:ext>
          </a:extLst>
        </p:spPr>
      </p:sp>
    </p:spTree>
    <p:extLst>
      <p:ext uri="{BB962C8B-B14F-4D97-AF65-F5344CB8AC3E}">
        <p14:creationId xmlns:p14="http://schemas.microsoft.com/office/powerpoint/2010/main" val="160264760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charset="0"/>
        <a:ea typeface="ＭＳ Ｐゴシック" charset="0"/>
        <a:cs typeface="ＭＳ Ｐゴシック" charset="0"/>
      </a:defRPr>
    </a:lvl1pPr>
    <a:lvl2pPr marL="457200" algn="l" rtl="0" eaLnBrk="0" fontAlgn="base" hangingPunct="0">
      <a:spcBef>
        <a:spcPct val="30000"/>
      </a:spcBef>
      <a:spcAft>
        <a:spcPct val="0"/>
      </a:spcAft>
      <a:defRPr sz="1200" kern="1200">
        <a:solidFill>
          <a:schemeClr val="tx1"/>
        </a:solidFill>
        <a:latin typeface="Times New Roman" charset="0"/>
        <a:ea typeface="ＭＳ Ｐゴシック" charset="0"/>
        <a:cs typeface="+mn-cs"/>
      </a:defRPr>
    </a:lvl2pPr>
    <a:lvl3pPr marL="914400" algn="l" rtl="0" eaLnBrk="0" fontAlgn="base" hangingPunct="0">
      <a:spcBef>
        <a:spcPct val="30000"/>
      </a:spcBef>
      <a:spcAft>
        <a:spcPct val="0"/>
      </a:spcAft>
      <a:defRPr sz="1200" kern="1200">
        <a:solidFill>
          <a:schemeClr val="tx1"/>
        </a:solidFill>
        <a:latin typeface="Times New Roman" charset="0"/>
        <a:ea typeface="ＭＳ Ｐゴシック" charset="0"/>
        <a:cs typeface="+mn-cs"/>
      </a:defRPr>
    </a:lvl3pPr>
    <a:lvl4pPr marL="1371600" algn="l" rtl="0" eaLnBrk="0" fontAlgn="base" hangingPunct="0">
      <a:spcBef>
        <a:spcPct val="30000"/>
      </a:spcBef>
      <a:spcAft>
        <a:spcPct val="0"/>
      </a:spcAft>
      <a:defRPr sz="1200" kern="1200">
        <a:solidFill>
          <a:schemeClr val="tx1"/>
        </a:solidFill>
        <a:latin typeface="Times New Roman" charset="0"/>
        <a:ea typeface="ＭＳ Ｐゴシック" charset="0"/>
        <a:cs typeface="+mn-cs"/>
      </a:defRPr>
    </a:lvl4pPr>
    <a:lvl5pPr marL="1828800" algn="l" rtl="0" eaLnBrk="0" fontAlgn="base" hangingPunct="0">
      <a:spcBef>
        <a:spcPct val="30000"/>
      </a:spcBef>
      <a:spcAft>
        <a:spcPct val="0"/>
      </a:spcAft>
      <a:defRPr sz="1200" kern="1200">
        <a:solidFill>
          <a:schemeClr val="tx1"/>
        </a:solidFill>
        <a:latin typeface="Times New Roman" charset="0"/>
        <a:ea typeface="ＭＳ Ｐゴシック" charset="0"/>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6875" y="692150"/>
            <a:ext cx="6157913" cy="3463925"/>
          </a:xfrm>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0"/>
                <a:cs typeface="ＭＳ Ｐゴシック" charset="0"/>
              </a:rPr>
              <a:t>Describe some of the ongoing work we are doing with MODFLOW </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effectLst/>
              <a:latin typeface="Times New Roman" charset="0"/>
              <a:ea typeface="ＭＳ Ｐゴシック" charset="0"/>
              <a:cs typeface="ＭＳ Ｐゴシック"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0"/>
                <a:cs typeface="ＭＳ Ｐゴシック" charset="0"/>
              </a:rPr>
              <a:t>MODFLOW and related software distributed by the USGS is developed and supported by a growing team of USGS scientists and external collaborators.  Recent MODFLOW development efforts have focused on use of unstructured and locally refined grids for constant or variable-density groundwater flow and solute transport simulation, robust handling of three-dimensional anisotropy, generalization and tracking of water transfer between packages, distributed memory parallelization, and consolidation of these core capabilities into MODFLOW 6.  These capabilities make it possible to construct new types of models, such as tightly coupled nested models, that have not been possible with previous MODFLOW versions.  Underlying these efforts has been the adoption of an open-development philosophy that relies on testing-based development and continuous integration practices by the core development team and by the broader MODFLOW community.  Ongoing development increasingly relies on the </a:t>
            </a:r>
            <a:r>
              <a:rPr lang="en-US" sz="1200" kern="1200" dirty="0" err="1">
                <a:solidFill>
                  <a:schemeClr val="tx1"/>
                </a:solidFill>
                <a:effectLst/>
                <a:latin typeface="Times New Roman" charset="0"/>
                <a:ea typeface="ＭＳ Ｐゴシック" charset="0"/>
                <a:cs typeface="ＭＳ Ｐゴシック" charset="0"/>
              </a:rPr>
              <a:t>Flopy</a:t>
            </a:r>
            <a:r>
              <a:rPr lang="en-US" sz="1200" kern="1200" dirty="0">
                <a:solidFill>
                  <a:schemeClr val="tx1"/>
                </a:solidFill>
                <a:effectLst/>
                <a:latin typeface="Times New Roman" charset="0"/>
                <a:ea typeface="ＭＳ Ｐゴシック" charset="0"/>
                <a:cs typeface="ＭＳ Ｐゴシック" charset="0"/>
              </a:rPr>
              <a:t> python package for automating model construction.  Resulting from these development efforts is a suite of MODFLOW programs that can be applied at local, regional, and National scales for a wide variety of complex groundwater flow and transport problems.</a:t>
            </a:r>
            <a:r>
              <a:rPr lang="en-US" dirty="0">
                <a:effectLst/>
              </a:rPr>
              <a:t> </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a:effectLst/>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a:effectLst/>
              </a:rPr>
              <a:t>OASIS MCT</a:t>
            </a:r>
            <a:endParaRPr lang="en-US" dirty="0"/>
          </a:p>
        </p:txBody>
      </p:sp>
    </p:spTree>
    <p:extLst>
      <p:ext uri="{BB962C8B-B14F-4D97-AF65-F5344CB8AC3E}">
        <p14:creationId xmlns:p14="http://schemas.microsoft.com/office/powerpoint/2010/main" val="122451964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1031"/>
          <p:cNvSpPr>
            <a:spLocks noChangeArrowheads="1"/>
          </p:cNvSpPr>
          <p:nvPr/>
        </p:nvSpPr>
        <p:spPr bwMode="auto">
          <a:xfrm>
            <a:off x="539751" y="6083300"/>
            <a:ext cx="2035814"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88900" tIns="44450" rIns="88900" bIns="44450">
            <a:spAutoFit/>
          </a:bodyPr>
          <a:lstStyle/>
          <a:p>
            <a:pPr defTabSz="885825">
              <a:defRPr/>
            </a:pPr>
            <a:r>
              <a:rPr lang="en-US" sz="1000" b="1">
                <a:solidFill>
                  <a:schemeClr val="bg1"/>
                </a:solidFill>
                <a:cs typeface="+mn-cs"/>
              </a:rPr>
              <a:t>U.S. Department of the Interior</a:t>
            </a:r>
          </a:p>
          <a:p>
            <a:pPr defTabSz="885825">
              <a:defRPr/>
            </a:pPr>
            <a:r>
              <a:rPr lang="en-US" sz="1000" b="1">
                <a:solidFill>
                  <a:schemeClr val="bg1"/>
                </a:solidFill>
                <a:cs typeface="+mn-cs"/>
              </a:rPr>
              <a:t>U.S. Geological Survey</a:t>
            </a:r>
          </a:p>
        </p:txBody>
      </p:sp>
      <p:sp>
        <p:nvSpPr>
          <p:cNvPr id="104450" name="Rectangle 1026"/>
          <p:cNvSpPr>
            <a:spLocks noGrp="1" noChangeArrowheads="1"/>
          </p:cNvSpPr>
          <p:nvPr>
            <p:ph type="ctrTitle"/>
          </p:nvPr>
        </p:nvSpPr>
        <p:spPr>
          <a:xfrm>
            <a:off x="508000" y="2286000"/>
            <a:ext cx="11074400" cy="1143000"/>
          </a:xfrm>
        </p:spPr>
        <p:txBody>
          <a:bodyPr/>
          <a:lstStyle>
            <a:lvl1pPr>
              <a:defRPr sz="4400"/>
            </a:lvl1pPr>
          </a:lstStyle>
          <a:p>
            <a:pPr lvl="0"/>
            <a:r>
              <a:rPr lang="en-US" noProof="0"/>
              <a:t>Click to edit Master title style</a:t>
            </a:r>
          </a:p>
        </p:txBody>
      </p:sp>
      <p:sp>
        <p:nvSpPr>
          <p:cNvPr id="104451" name="Rectangle 1027"/>
          <p:cNvSpPr>
            <a:spLocks noGrp="1" noChangeArrowheads="1"/>
          </p:cNvSpPr>
          <p:nvPr>
            <p:ph type="subTitle" idx="1"/>
          </p:nvPr>
        </p:nvSpPr>
        <p:spPr>
          <a:xfrm>
            <a:off x="508000" y="3886200"/>
            <a:ext cx="11074400" cy="1752600"/>
          </a:xfrm>
        </p:spPr>
        <p:txBody>
          <a:bodyPr/>
          <a:lstStyle>
            <a:lvl1pPr marL="0" indent="0">
              <a:buFont typeface="Wingdings" charset="0"/>
              <a:buNone/>
              <a:defRPr/>
            </a:lvl1pPr>
          </a:lstStyle>
          <a:p>
            <a:pPr lvl="0"/>
            <a:r>
              <a:rPr lang="en-US" noProof="0"/>
              <a:t>Click to edit Master subtitle style</a:t>
            </a:r>
          </a:p>
        </p:txBody>
      </p:sp>
      <p:pic>
        <p:nvPicPr>
          <p:cNvPr id="6" name="Picture 1033" descr="ident_4_onscreen_png">
            <a:extLst>
              <a:ext uri="{FF2B5EF4-FFF2-40B4-BE49-F238E27FC236}">
                <a16:creationId xmlns:a16="http://schemas.microsoft.com/office/drawing/2014/main" id="{1BE76490-77B9-AC42-9718-FAF50E46AB7F}"/>
              </a:ext>
            </a:extLst>
          </p:cNvPr>
          <p:cNvPicPr>
            <a:picLocks noChangeAspect="1" noChangeArrowheads="1"/>
          </p:cNvPicPr>
          <p:nvPr userDrawn="1"/>
        </p:nvPicPr>
        <p:blipFill>
          <a:blip r:embed="rId2" cstate="print">
            <a:lum bright="100000"/>
            <a:extLst>
              <a:ext uri="{28A0092B-C50C-407E-A947-70E740481C1C}">
                <a14:useLocalDpi xmlns:a14="http://schemas.microsoft.com/office/drawing/2010/main"/>
              </a:ext>
            </a:extLst>
          </a:blip>
          <a:srcRect/>
          <a:stretch>
            <a:fillRect/>
          </a:stretch>
        </p:blipFill>
        <p:spPr bwMode="black">
          <a:xfrm>
            <a:off x="228600" y="228600"/>
            <a:ext cx="2057400" cy="7572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160208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636563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13800" y="152400"/>
            <a:ext cx="2768600" cy="5715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508000" y="152400"/>
            <a:ext cx="8102600" cy="5715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906211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914400" y="799628"/>
            <a:ext cx="10363200" cy="762944"/>
          </a:xfrm>
        </p:spPr>
        <p:txBody>
          <a:bodyPr/>
          <a:lstStyle/>
          <a:p>
            <a:r>
              <a:rPr lang="en-US"/>
              <a:t>Click to edit Master title style</a:t>
            </a:r>
          </a:p>
        </p:txBody>
      </p:sp>
      <p:sp>
        <p:nvSpPr>
          <p:cNvPr id="3" name="Text Placeholder 2"/>
          <p:cNvSpPr>
            <a:spLocks noGrp="1"/>
          </p:cNvSpPr>
          <p:nvPr>
            <p:ph type="body" sz="half" idx="1"/>
          </p:nvPr>
        </p:nvSpPr>
        <p:spPr>
          <a:xfrm>
            <a:off x="914400" y="1981201"/>
            <a:ext cx="5080000" cy="31482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981201"/>
            <a:ext cx="5080000" cy="31482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noChangeArrowheads="1"/>
          </p:cNvSpPr>
          <p:nvPr>
            <p:ph type="dt" sz="half" idx="10"/>
          </p:nvPr>
        </p:nvSpPr>
        <p:spPr>
          <a:xfrm>
            <a:off x="914400" y="6248400"/>
            <a:ext cx="2540000" cy="457200"/>
          </a:xfrm>
          <a:prstGeom prst="rect">
            <a:avLst/>
          </a:prstGeom>
          <a:ln/>
        </p:spPr>
        <p:txBody>
          <a:bodyPr/>
          <a:lstStyle>
            <a:lvl1pPr>
              <a:defRPr/>
            </a:lvl1pPr>
          </a:lstStyle>
          <a:p>
            <a:pPr>
              <a:defRPr/>
            </a:pPr>
            <a:endParaRPr lang="en-US"/>
          </a:p>
        </p:txBody>
      </p:sp>
      <p:sp>
        <p:nvSpPr>
          <p:cNvPr id="6" name="Footer Placeholder 5"/>
          <p:cNvSpPr>
            <a:spLocks noGrp="1" noChangeArrowheads="1"/>
          </p:cNvSpPr>
          <p:nvPr>
            <p:ph type="ftr" sz="quarter" idx="11"/>
          </p:nvPr>
        </p:nvSpPr>
        <p:spPr>
          <a:xfrm>
            <a:off x="4165600" y="6248400"/>
            <a:ext cx="3860800" cy="457200"/>
          </a:xfrm>
          <a:prstGeom prst="rect">
            <a:avLst/>
          </a:prstGeom>
          <a:ln/>
        </p:spPr>
        <p:txBody>
          <a:bodyPr/>
          <a:lstStyle>
            <a:lvl1pPr>
              <a:defRPr/>
            </a:lvl1pPr>
          </a:lstStyle>
          <a:p>
            <a:pPr>
              <a:defRPr/>
            </a:pPr>
            <a:endParaRPr lang="en-US"/>
          </a:p>
        </p:txBody>
      </p:sp>
      <p:sp>
        <p:nvSpPr>
          <p:cNvPr id="7" name="Slide Number Placeholder 6"/>
          <p:cNvSpPr>
            <a:spLocks noGrp="1" noChangeArrowheads="1"/>
          </p:cNvSpPr>
          <p:nvPr>
            <p:ph type="sldNum" sz="quarter" idx="12"/>
          </p:nvPr>
        </p:nvSpPr>
        <p:spPr>
          <a:xfrm>
            <a:off x="8737600" y="6248400"/>
            <a:ext cx="2540000" cy="457200"/>
          </a:xfrm>
          <a:prstGeom prst="rect">
            <a:avLst/>
          </a:prstGeom>
          <a:ln/>
        </p:spPr>
        <p:txBody>
          <a:bodyPr/>
          <a:lstStyle>
            <a:lvl1pPr>
              <a:defRPr/>
            </a:lvl1pPr>
          </a:lstStyle>
          <a:p>
            <a:pPr>
              <a:defRPr/>
            </a:pPr>
            <a:fld id="{CCA2C796-1AFD-48BE-9FD7-B757F3709C47}" type="slidenum">
              <a:rPr lang="en-US"/>
              <a:pPr>
                <a:defRPr/>
              </a:pPr>
              <a:t>‹#›</a:t>
            </a:fld>
            <a:endParaRPr lang="en-US"/>
          </a:p>
        </p:txBody>
      </p:sp>
    </p:spTree>
    <p:extLst>
      <p:ext uri="{BB962C8B-B14F-4D97-AF65-F5344CB8AC3E}">
        <p14:creationId xmlns:p14="http://schemas.microsoft.com/office/powerpoint/2010/main" val="4220382437"/>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619321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8743655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08000" y="1371600"/>
            <a:ext cx="5435600" cy="4495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46800" y="1371600"/>
            <a:ext cx="5435600" cy="4495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049334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455117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251299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637063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5865628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9611162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2F57"/>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508000" y="152400"/>
            <a:ext cx="11074400" cy="1143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0488" tIns="44450" rIns="90488" bIns="44450" numCol="1" anchor="ctr" anchorCtr="0" compatLnSpc="1">
            <a:prstTxWarp prst="textNoShape">
              <a:avLst/>
            </a:prstTxWarp>
          </a:bodyPr>
          <a:lstStyle/>
          <a:p>
            <a:pPr lvl="0"/>
            <a:r>
              <a:rPr lang="en-US"/>
              <a:t>Click to edit Master </a:t>
            </a:r>
          </a:p>
        </p:txBody>
      </p:sp>
      <p:sp>
        <p:nvSpPr>
          <p:cNvPr id="1027" name="Rectangle 3"/>
          <p:cNvSpPr>
            <a:spLocks noGrp="1" noChangeArrowheads="1"/>
          </p:cNvSpPr>
          <p:nvPr>
            <p:ph type="body" idx="1"/>
          </p:nvPr>
        </p:nvSpPr>
        <p:spPr bwMode="auto">
          <a:xfrm>
            <a:off x="508000" y="1371600"/>
            <a:ext cx="11074400" cy="4495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0488" tIns="44450" rIns="90488" bIns="44450" numCol="1" anchor="t" anchorCtr="0" compatLnSpc="1">
            <a:prstTxWarp prst="textNoShape">
              <a:avLst/>
            </a:prstTxWarp>
          </a:bodyPr>
          <a:lstStyle/>
          <a:p>
            <a:pPr lvl="0"/>
            <a:r>
              <a:rPr lang="en-US"/>
              <a:t>First level</a:t>
            </a:r>
          </a:p>
          <a:p>
            <a:pPr lvl="1"/>
            <a:r>
              <a:rPr lang="en-US"/>
              <a:t>Second level</a:t>
            </a:r>
          </a:p>
          <a:p>
            <a:pPr lvl="2"/>
            <a:r>
              <a:rPr lang="en-US"/>
              <a:t>Third level</a:t>
            </a:r>
          </a:p>
          <a:p>
            <a:pPr lvl="3"/>
            <a:r>
              <a:rPr lang="en-US"/>
              <a:t>Fourth level</a:t>
            </a:r>
          </a:p>
          <a:p>
            <a:pPr lvl="4"/>
            <a:r>
              <a:rPr lang="en-US"/>
              <a:t>Fifth level</a:t>
            </a:r>
          </a:p>
        </p:txBody>
      </p:sp>
      <p:pic>
        <p:nvPicPr>
          <p:cNvPr id="1028" name="Picture 11" descr="ident-small_4_onscreen_png"/>
          <p:cNvPicPr>
            <a:picLocks noChangeArrowheads="1"/>
          </p:cNvPicPr>
          <p:nvPr/>
        </p:nvPicPr>
        <p:blipFill>
          <a:blip r:embed="rId14" cstate="print">
            <a:lum bright="100000"/>
            <a:extLst>
              <a:ext uri="{28A0092B-C50C-407E-A947-70E740481C1C}">
                <a14:useLocalDpi xmlns:a14="http://schemas.microsoft.com/office/drawing/2010/main"/>
              </a:ext>
            </a:extLst>
          </a:blip>
          <a:srcRect/>
          <a:stretch>
            <a:fillRect/>
          </a:stretch>
        </p:blipFill>
        <p:spPr bwMode="black">
          <a:xfrm>
            <a:off x="228600" y="6284913"/>
            <a:ext cx="1143000" cy="4206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827"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28" r:id="rId12"/>
  </p:sldLayoutIdLst>
  <p:txStyles>
    <p:titleStyle>
      <a:lvl1pPr algn="l" rtl="0" eaLnBrk="0" fontAlgn="base" hangingPunct="0">
        <a:spcBef>
          <a:spcPct val="0"/>
        </a:spcBef>
        <a:spcAft>
          <a:spcPct val="0"/>
        </a:spcAft>
        <a:defRPr sz="3600" b="1">
          <a:solidFill>
            <a:srgbClr val="FFFF99"/>
          </a:solidFill>
          <a:latin typeface="+mj-lt"/>
          <a:ea typeface="+mj-ea"/>
          <a:cs typeface="ＭＳ Ｐゴシック" charset="0"/>
        </a:defRPr>
      </a:lvl1pPr>
      <a:lvl2pPr algn="l" rtl="0" eaLnBrk="0" fontAlgn="base" hangingPunct="0">
        <a:spcBef>
          <a:spcPct val="0"/>
        </a:spcBef>
        <a:spcAft>
          <a:spcPct val="0"/>
        </a:spcAft>
        <a:defRPr sz="3600" b="1">
          <a:solidFill>
            <a:srgbClr val="FFFF99"/>
          </a:solidFill>
          <a:latin typeface="Arial" charset="0"/>
          <a:ea typeface="ＭＳ Ｐゴシック" charset="0"/>
          <a:cs typeface="ＭＳ Ｐゴシック" charset="0"/>
        </a:defRPr>
      </a:lvl2pPr>
      <a:lvl3pPr algn="l" rtl="0" eaLnBrk="0" fontAlgn="base" hangingPunct="0">
        <a:spcBef>
          <a:spcPct val="0"/>
        </a:spcBef>
        <a:spcAft>
          <a:spcPct val="0"/>
        </a:spcAft>
        <a:defRPr sz="3600" b="1">
          <a:solidFill>
            <a:srgbClr val="FFFF99"/>
          </a:solidFill>
          <a:latin typeface="Arial" charset="0"/>
          <a:ea typeface="ＭＳ Ｐゴシック" charset="0"/>
          <a:cs typeface="ＭＳ Ｐゴシック" charset="0"/>
        </a:defRPr>
      </a:lvl3pPr>
      <a:lvl4pPr algn="l" rtl="0" eaLnBrk="0" fontAlgn="base" hangingPunct="0">
        <a:spcBef>
          <a:spcPct val="0"/>
        </a:spcBef>
        <a:spcAft>
          <a:spcPct val="0"/>
        </a:spcAft>
        <a:defRPr sz="3600" b="1">
          <a:solidFill>
            <a:srgbClr val="FFFF99"/>
          </a:solidFill>
          <a:latin typeface="Arial" charset="0"/>
          <a:ea typeface="ＭＳ Ｐゴシック" charset="0"/>
          <a:cs typeface="ＭＳ Ｐゴシック" charset="0"/>
        </a:defRPr>
      </a:lvl4pPr>
      <a:lvl5pPr algn="l" rtl="0" eaLnBrk="0" fontAlgn="base" hangingPunct="0">
        <a:spcBef>
          <a:spcPct val="0"/>
        </a:spcBef>
        <a:spcAft>
          <a:spcPct val="0"/>
        </a:spcAft>
        <a:defRPr sz="3600" b="1">
          <a:solidFill>
            <a:srgbClr val="FFFF99"/>
          </a:solidFill>
          <a:latin typeface="Arial" charset="0"/>
          <a:ea typeface="ＭＳ Ｐゴシック" charset="0"/>
          <a:cs typeface="ＭＳ Ｐゴシック" charset="0"/>
        </a:defRPr>
      </a:lvl5pPr>
      <a:lvl6pPr marL="457200" algn="l" rtl="0" eaLnBrk="0" fontAlgn="base" hangingPunct="0">
        <a:spcBef>
          <a:spcPct val="0"/>
        </a:spcBef>
        <a:spcAft>
          <a:spcPct val="0"/>
        </a:spcAft>
        <a:defRPr sz="3600" b="1">
          <a:solidFill>
            <a:srgbClr val="FFFF99"/>
          </a:solidFill>
          <a:latin typeface="Arial" charset="0"/>
          <a:ea typeface="ＭＳ Ｐゴシック" charset="0"/>
        </a:defRPr>
      </a:lvl6pPr>
      <a:lvl7pPr marL="914400" algn="l" rtl="0" eaLnBrk="0" fontAlgn="base" hangingPunct="0">
        <a:spcBef>
          <a:spcPct val="0"/>
        </a:spcBef>
        <a:spcAft>
          <a:spcPct val="0"/>
        </a:spcAft>
        <a:defRPr sz="3600" b="1">
          <a:solidFill>
            <a:srgbClr val="FFFF99"/>
          </a:solidFill>
          <a:latin typeface="Arial" charset="0"/>
          <a:ea typeface="ＭＳ Ｐゴシック" charset="0"/>
        </a:defRPr>
      </a:lvl7pPr>
      <a:lvl8pPr marL="1371600" algn="l" rtl="0" eaLnBrk="0" fontAlgn="base" hangingPunct="0">
        <a:spcBef>
          <a:spcPct val="0"/>
        </a:spcBef>
        <a:spcAft>
          <a:spcPct val="0"/>
        </a:spcAft>
        <a:defRPr sz="3600" b="1">
          <a:solidFill>
            <a:srgbClr val="FFFF99"/>
          </a:solidFill>
          <a:latin typeface="Arial" charset="0"/>
          <a:ea typeface="ＭＳ Ｐゴシック" charset="0"/>
        </a:defRPr>
      </a:lvl8pPr>
      <a:lvl9pPr marL="1828800" algn="l" rtl="0" eaLnBrk="0" fontAlgn="base" hangingPunct="0">
        <a:spcBef>
          <a:spcPct val="0"/>
        </a:spcBef>
        <a:spcAft>
          <a:spcPct val="0"/>
        </a:spcAft>
        <a:defRPr sz="3600" b="1">
          <a:solidFill>
            <a:srgbClr val="FFFF99"/>
          </a:solidFill>
          <a:latin typeface="Arial" charset="0"/>
          <a:ea typeface="ＭＳ Ｐゴシック" charset="0"/>
        </a:defRPr>
      </a:lvl9pPr>
    </p:titleStyle>
    <p:bodyStyle>
      <a:lvl1pPr marL="342900" indent="-342900" algn="l" rtl="0" eaLnBrk="0" fontAlgn="base" hangingPunct="0">
        <a:spcBef>
          <a:spcPct val="20000"/>
        </a:spcBef>
        <a:spcAft>
          <a:spcPct val="0"/>
        </a:spcAft>
        <a:buClr>
          <a:srgbClr val="FFFF99"/>
        </a:buClr>
        <a:buSzPct val="125000"/>
        <a:buFont typeface="Wingdings" charset="0"/>
        <a:buChar char="§"/>
        <a:defRPr sz="2800" b="1">
          <a:solidFill>
            <a:schemeClr val="bg1"/>
          </a:solidFill>
          <a:latin typeface="+mn-lt"/>
          <a:ea typeface="+mn-ea"/>
          <a:cs typeface="ＭＳ Ｐゴシック" charset="0"/>
        </a:defRPr>
      </a:lvl1pPr>
      <a:lvl2pPr marL="742950" indent="-285750" algn="l" rtl="0" eaLnBrk="0" fontAlgn="base" hangingPunct="0">
        <a:spcBef>
          <a:spcPct val="20000"/>
        </a:spcBef>
        <a:spcAft>
          <a:spcPct val="0"/>
        </a:spcAft>
        <a:buClr>
          <a:srgbClr val="FFFF99"/>
        </a:buClr>
        <a:buSzPct val="125000"/>
        <a:buFont typeface="Wingdings" charset="0"/>
        <a:buChar char="§"/>
        <a:defRPr sz="2400" b="1">
          <a:solidFill>
            <a:schemeClr val="bg1"/>
          </a:solidFill>
          <a:latin typeface="+mn-lt"/>
          <a:ea typeface="+mn-ea"/>
        </a:defRPr>
      </a:lvl2pPr>
      <a:lvl3pPr marL="1143000" indent="-228600" algn="l" rtl="0" eaLnBrk="0" fontAlgn="base" hangingPunct="0">
        <a:spcBef>
          <a:spcPct val="20000"/>
        </a:spcBef>
        <a:spcAft>
          <a:spcPct val="0"/>
        </a:spcAft>
        <a:buClr>
          <a:srgbClr val="FFFF99"/>
        </a:buClr>
        <a:buSzPct val="125000"/>
        <a:buFont typeface="Wingdings" charset="0"/>
        <a:buChar char="§"/>
        <a:defRPr sz="2000" b="1">
          <a:solidFill>
            <a:schemeClr val="bg1"/>
          </a:solidFill>
          <a:latin typeface="+mn-lt"/>
          <a:ea typeface="+mn-ea"/>
        </a:defRPr>
      </a:lvl3pPr>
      <a:lvl4pPr marL="16002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4pPr>
      <a:lvl5pPr marL="20574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5pPr>
      <a:lvl6pPr marL="25146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6pPr>
      <a:lvl7pPr marL="29718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7pPr>
      <a:lvl8pPr marL="34290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8pPr>
      <a:lvl9pPr marL="38862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emf"/><Relationship Id="rId1" Type="http://schemas.openxmlformats.org/officeDocument/2006/relationships/slideLayout" Target="../slideLayouts/slideLayout2.xml"/><Relationship Id="rId5" Type="http://schemas.openxmlformats.org/officeDocument/2006/relationships/image" Target="../media/image11.emf"/><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4.emf"/><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6.jpe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2.xml"/><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emf"/></Relationships>
</file>

<file path=ppt/slides/_rels/slide28.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28.emf"/><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3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1.tiff"/><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2"/>
          <p:cNvSpPr>
            <a:spLocks noGrp="1" noChangeArrowheads="1"/>
          </p:cNvSpPr>
          <p:nvPr>
            <p:ph type="ctrTitle"/>
          </p:nvPr>
        </p:nvSpPr>
        <p:spPr>
          <a:xfrm>
            <a:off x="508000" y="2895600"/>
            <a:ext cx="11074400" cy="1143000"/>
          </a:xfrm>
        </p:spPr>
        <p:txBody>
          <a:bodyPr/>
          <a:lstStyle/>
          <a:p>
            <a:pPr>
              <a:defRPr/>
            </a:pPr>
            <a:r>
              <a:rPr lang="en-US" sz="3600" dirty="0">
                <a:cs typeface="+mj-cs"/>
              </a:rPr>
              <a:t>MODFLOW 6 Advanced Packages</a:t>
            </a:r>
          </a:p>
        </p:txBody>
      </p:sp>
      <p:pic>
        <p:nvPicPr>
          <p:cNvPr id="9" name="Picture 1033" descr="ident_4_onscreen_png">
            <a:extLst>
              <a:ext uri="{FF2B5EF4-FFF2-40B4-BE49-F238E27FC236}">
                <a16:creationId xmlns:a16="http://schemas.microsoft.com/office/drawing/2014/main" id="{58E02650-658C-1346-BA8C-771F342FE017}"/>
              </a:ext>
            </a:extLst>
          </p:cNvPr>
          <p:cNvPicPr>
            <a:picLocks noChangeAspect="1" noChangeArrowheads="1"/>
          </p:cNvPicPr>
          <p:nvPr/>
        </p:nvPicPr>
        <p:blipFill>
          <a:blip r:embed="rId3" cstate="print">
            <a:lum bright="100000"/>
            <a:extLst>
              <a:ext uri="{28A0092B-C50C-407E-A947-70E740481C1C}">
                <a14:useLocalDpi xmlns:a14="http://schemas.microsoft.com/office/drawing/2010/main"/>
              </a:ext>
            </a:extLst>
          </a:blip>
          <a:srcRect/>
          <a:stretch>
            <a:fillRect/>
          </a:stretch>
        </p:blipFill>
        <p:spPr bwMode="black">
          <a:xfrm>
            <a:off x="9906000" y="5943600"/>
            <a:ext cx="2057400" cy="7572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 name="Picture 2">
            <a:extLst>
              <a:ext uri="{FF2B5EF4-FFF2-40B4-BE49-F238E27FC236}">
                <a16:creationId xmlns:a16="http://schemas.microsoft.com/office/drawing/2014/main" id="{785080C3-0959-FA4D-AD7C-1DF4B264255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4478" b="27047"/>
          <a:stretch/>
        </p:blipFill>
        <p:spPr bwMode="auto">
          <a:xfrm>
            <a:off x="-9575" y="-28978"/>
            <a:ext cx="12211150" cy="3103807"/>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3">
            <a:extLst>
              <a:ext uri="{FF2B5EF4-FFF2-40B4-BE49-F238E27FC236}">
                <a16:creationId xmlns:a16="http://schemas.microsoft.com/office/drawing/2014/main" id="{EB793C9B-42F3-9044-9B5D-731E1AFE3516}"/>
              </a:ext>
            </a:extLst>
          </p:cNvPr>
          <p:cNvSpPr txBox="1">
            <a:spLocks noChangeArrowheads="1"/>
          </p:cNvSpPr>
          <p:nvPr/>
        </p:nvSpPr>
        <p:spPr bwMode="auto">
          <a:xfrm>
            <a:off x="508000" y="4267200"/>
            <a:ext cx="11074400" cy="17526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0488" tIns="44450" rIns="90488" bIns="44450" numCol="1" anchor="t" anchorCtr="0" compatLnSpc="1">
            <a:prstTxWarp prst="textNoShape">
              <a:avLst/>
            </a:prstTxWarp>
          </a:bodyPr>
          <a:lstStyle>
            <a:lvl1pPr marL="0" indent="0" algn="l" rtl="0" eaLnBrk="0" fontAlgn="base" hangingPunct="0">
              <a:spcBef>
                <a:spcPct val="20000"/>
              </a:spcBef>
              <a:spcAft>
                <a:spcPct val="0"/>
              </a:spcAft>
              <a:buClr>
                <a:srgbClr val="FFFF99"/>
              </a:buClr>
              <a:buSzPct val="125000"/>
              <a:buFont typeface="Wingdings" charset="0"/>
              <a:buNone/>
              <a:defRPr sz="2800" b="1">
                <a:solidFill>
                  <a:schemeClr val="bg1"/>
                </a:solidFill>
                <a:latin typeface="+mn-lt"/>
                <a:ea typeface="+mn-ea"/>
                <a:cs typeface="ＭＳ Ｐゴシック" charset="0"/>
              </a:defRPr>
            </a:lvl1pPr>
            <a:lvl2pPr marL="742950" indent="-285750" algn="l" rtl="0" eaLnBrk="0" fontAlgn="base" hangingPunct="0">
              <a:spcBef>
                <a:spcPct val="20000"/>
              </a:spcBef>
              <a:spcAft>
                <a:spcPct val="0"/>
              </a:spcAft>
              <a:buClr>
                <a:srgbClr val="FFFF99"/>
              </a:buClr>
              <a:buSzPct val="125000"/>
              <a:buFont typeface="Wingdings" charset="0"/>
              <a:buChar char="§"/>
              <a:defRPr sz="2400" b="1">
                <a:solidFill>
                  <a:schemeClr val="bg1"/>
                </a:solidFill>
                <a:latin typeface="+mn-lt"/>
                <a:ea typeface="+mn-ea"/>
              </a:defRPr>
            </a:lvl2pPr>
            <a:lvl3pPr marL="1143000" indent="-228600" algn="l" rtl="0" eaLnBrk="0" fontAlgn="base" hangingPunct="0">
              <a:spcBef>
                <a:spcPct val="20000"/>
              </a:spcBef>
              <a:spcAft>
                <a:spcPct val="0"/>
              </a:spcAft>
              <a:buClr>
                <a:srgbClr val="FFFF99"/>
              </a:buClr>
              <a:buSzPct val="125000"/>
              <a:buFont typeface="Wingdings" charset="0"/>
              <a:buChar char="§"/>
              <a:defRPr sz="2000" b="1">
                <a:solidFill>
                  <a:schemeClr val="bg1"/>
                </a:solidFill>
                <a:latin typeface="+mn-lt"/>
                <a:ea typeface="+mn-ea"/>
              </a:defRPr>
            </a:lvl3pPr>
            <a:lvl4pPr marL="16002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4pPr>
            <a:lvl5pPr marL="20574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5pPr>
            <a:lvl6pPr marL="25146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6pPr>
            <a:lvl7pPr marL="29718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7pPr>
            <a:lvl8pPr marL="34290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8pPr>
            <a:lvl9pPr marL="38862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9pPr>
          </a:lstStyle>
          <a:p>
            <a:pPr>
              <a:spcAft>
                <a:spcPts val="600"/>
              </a:spcAft>
              <a:defRPr/>
            </a:pPr>
            <a:endParaRPr lang="en-US" sz="1800" kern="0" dirty="0"/>
          </a:p>
          <a:p>
            <a:pPr>
              <a:defRPr/>
            </a:pPr>
            <a:endParaRPr lang="en-US" sz="1800" kern="0" dirty="0"/>
          </a:p>
          <a:p>
            <a:pPr>
              <a:defRPr/>
            </a:pPr>
            <a:r>
              <a:rPr lang="en-US" sz="1800" kern="0" dirty="0"/>
              <a:t>47</a:t>
            </a:r>
            <a:r>
              <a:rPr lang="en-US" sz="1800" kern="0" baseline="30000" dirty="0"/>
              <a:t>TH</a:t>
            </a:r>
            <a:r>
              <a:rPr lang="en-US" sz="1800" kern="0" dirty="0"/>
              <a:t> IAH Congress</a:t>
            </a:r>
          </a:p>
          <a:p>
            <a:pPr>
              <a:defRPr/>
            </a:pPr>
            <a:r>
              <a:rPr lang="en-US" sz="1800" kern="0" dirty="0"/>
              <a:t>São Paulo, Brazil</a:t>
            </a:r>
          </a:p>
          <a:p>
            <a:pPr>
              <a:defRPr/>
            </a:pPr>
            <a:r>
              <a:rPr lang="en-US" sz="1800" kern="0" dirty="0"/>
              <a:t>August 22, 2021</a:t>
            </a:r>
          </a:p>
        </p:txBody>
      </p:sp>
    </p:spTree>
    <p:extLst>
      <p:ext uri="{BB962C8B-B14F-4D97-AF65-F5344CB8AC3E}">
        <p14:creationId xmlns:p14="http://schemas.microsoft.com/office/powerpoint/2010/main" val="42796520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MAW6 Package Input</a:t>
            </a:r>
          </a:p>
        </p:txBody>
      </p:sp>
      <p:sp>
        <p:nvSpPr>
          <p:cNvPr id="5" name="Text Box 2"/>
          <p:cNvSpPr txBox="1">
            <a:spLocks noChangeArrowheads="1"/>
          </p:cNvSpPr>
          <p:nvPr/>
        </p:nvSpPr>
        <p:spPr bwMode="auto">
          <a:xfrm>
            <a:off x="609601" y="1173535"/>
            <a:ext cx="8382000" cy="50783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defRPr/>
            </a:pPr>
            <a:r>
              <a:rPr lang="en-US" sz="1200" dirty="0">
                <a:solidFill>
                  <a:srgbClr val="FFFF00"/>
                </a:solidFill>
                <a:latin typeface="Courier New" charset="0"/>
              </a:rPr>
              <a:t>BEGIN OPTIONS</a:t>
            </a:r>
          </a:p>
          <a:p>
            <a:pPr eaLnBrk="1" hangingPunct="1">
              <a:defRPr/>
            </a:pPr>
            <a:r>
              <a:rPr lang="en-US" sz="1200" dirty="0">
                <a:solidFill>
                  <a:srgbClr val="FFFF00"/>
                </a:solidFill>
                <a:latin typeface="Courier New" charset="0"/>
              </a:rPr>
              <a:t>  PRINT_INPUT</a:t>
            </a:r>
          </a:p>
          <a:p>
            <a:pPr eaLnBrk="1" hangingPunct="1">
              <a:defRPr/>
            </a:pPr>
            <a:r>
              <a:rPr lang="en-US" sz="1200" dirty="0">
                <a:solidFill>
                  <a:srgbClr val="FFFF00"/>
                </a:solidFill>
                <a:latin typeface="Courier New" charset="0"/>
              </a:rPr>
              <a:t>  PRINT_FLOWS</a:t>
            </a:r>
          </a:p>
          <a:p>
            <a:pPr eaLnBrk="1" hangingPunct="1">
              <a:defRPr/>
            </a:pPr>
            <a:r>
              <a:rPr lang="en-US" sz="1200" dirty="0">
                <a:solidFill>
                  <a:srgbClr val="FFFF00"/>
                </a:solidFill>
                <a:latin typeface="Courier New" charset="0"/>
              </a:rPr>
              <a:t>  BOUNDNAMES</a:t>
            </a:r>
          </a:p>
          <a:p>
            <a:pPr eaLnBrk="1" hangingPunct="1">
              <a:defRPr/>
            </a:pPr>
            <a:r>
              <a:rPr lang="en-US" sz="1200" dirty="0">
                <a:solidFill>
                  <a:srgbClr val="FFFF00"/>
                </a:solidFill>
                <a:latin typeface="Courier New" charset="0"/>
              </a:rPr>
              <a:t>  TS6 FILEIN </a:t>
            </a:r>
            <a:r>
              <a:rPr lang="en-US" sz="1200" dirty="0" err="1">
                <a:solidFill>
                  <a:srgbClr val="FFFF00"/>
                </a:solidFill>
                <a:latin typeface="Courier New" charset="0"/>
              </a:rPr>
              <a:t>maw_rates.ts</a:t>
            </a:r>
            <a:endParaRPr lang="en-US" sz="1200" dirty="0">
              <a:solidFill>
                <a:srgbClr val="FFFF00"/>
              </a:solidFill>
              <a:latin typeface="Courier New" charset="0"/>
            </a:endParaRPr>
          </a:p>
          <a:p>
            <a:pPr eaLnBrk="1" hangingPunct="1">
              <a:defRPr/>
            </a:pPr>
            <a:r>
              <a:rPr lang="en-US" sz="1200" dirty="0">
                <a:solidFill>
                  <a:srgbClr val="FFFF00"/>
                </a:solidFill>
                <a:latin typeface="Courier New" charset="0"/>
              </a:rPr>
              <a:t>  OBS6 FILEIN  </a:t>
            </a:r>
            <a:r>
              <a:rPr lang="en-US" sz="1200" dirty="0" err="1">
                <a:solidFill>
                  <a:srgbClr val="FFFF00"/>
                </a:solidFill>
                <a:latin typeface="Courier New" charset="0"/>
              </a:rPr>
              <a:t>maw.obs</a:t>
            </a:r>
            <a:endParaRPr lang="en-US" sz="1200" dirty="0">
              <a:solidFill>
                <a:srgbClr val="FFFF00"/>
              </a:solidFill>
              <a:latin typeface="Courier New" charset="0"/>
            </a:endParaRPr>
          </a:p>
          <a:p>
            <a:pPr eaLnBrk="1" hangingPunct="1">
              <a:defRPr/>
            </a:pPr>
            <a:r>
              <a:rPr lang="en-US" sz="1200" dirty="0">
                <a:solidFill>
                  <a:srgbClr val="FFFF00"/>
                </a:solidFill>
                <a:latin typeface="Courier New" charset="0"/>
              </a:rPr>
              <a:t>  NO_WELL_STORAGE</a:t>
            </a:r>
          </a:p>
          <a:p>
            <a:pPr eaLnBrk="1" hangingPunct="1">
              <a:defRPr/>
            </a:pPr>
            <a:r>
              <a:rPr lang="en-US" sz="1200" dirty="0">
                <a:solidFill>
                  <a:srgbClr val="FFFF00"/>
                </a:solidFill>
                <a:latin typeface="Courier New" charset="0"/>
              </a:rPr>
              <a:t>end options</a:t>
            </a:r>
          </a:p>
          <a:p>
            <a:pPr eaLnBrk="1" hangingPunct="1">
              <a:defRPr/>
            </a:pPr>
            <a:endParaRPr lang="en-US" sz="1200" dirty="0">
              <a:solidFill>
                <a:srgbClr val="FFFF00"/>
              </a:solidFill>
              <a:latin typeface="Courier New" charset="0"/>
            </a:endParaRPr>
          </a:p>
          <a:p>
            <a:pPr eaLnBrk="1" hangingPunct="1">
              <a:defRPr/>
            </a:pPr>
            <a:r>
              <a:rPr lang="en-US" sz="1200" dirty="0">
                <a:solidFill>
                  <a:srgbClr val="FFFF00"/>
                </a:solidFill>
                <a:latin typeface="Courier New" charset="0"/>
              </a:rPr>
              <a:t>BEGIN DIMENSIONS</a:t>
            </a:r>
          </a:p>
          <a:p>
            <a:pPr eaLnBrk="1" hangingPunct="1">
              <a:defRPr/>
            </a:pPr>
            <a:r>
              <a:rPr lang="en-US" sz="1200" dirty="0">
                <a:solidFill>
                  <a:srgbClr val="FFFF00"/>
                </a:solidFill>
                <a:latin typeface="Courier New" charset="0"/>
              </a:rPr>
              <a:t>  NMAWWELLS 1</a:t>
            </a:r>
          </a:p>
          <a:p>
            <a:pPr eaLnBrk="1" hangingPunct="1">
              <a:defRPr/>
            </a:pPr>
            <a:r>
              <a:rPr lang="en-US" sz="1200" dirty="0">
                <a:solidFill>
                  <a:srgbClr val="FFFF00"/>
                </a:solidFill>
                <a:latin typeface="Courier New" charset="0"/>
              </a:rPr>
              <a:t>END DIMENSIONS</a:t>
            </a:r>
          </a:p>
          <a:p>
            <a:pPr eaLnBrk="1" hangingPunct="1">
              <a:defRPr/>
            </a:pPr>
            <a:endParaRPr lang="en-US" sz="1200" dirty="0">
              <a:solidFill>
                <a:srgbClr val="FFFF00"/>
              </a:solidFill>
              <a:latin typeface="Courier New" charset="0"/>
            </a:endParaRPr>
          </a:p>
          <a:p>
            <a:pPr eaLnBrk="1" hangingPunct="1">
              <a:defRPr/>
            </a:pPr>
            <a:r>
              <a:rPr lang="en-US" sz="1200" dirty="0">
                <a:solidFill>
                  <a:srgbClr val="FFFF00"/>
                </a:solidFill>
                <a:latin typeface="Courier New" charset="0"/>
              </a:rPr>
              <a:t>BEGIN PACKAGEDATA</a:t>
            </a:r>
          </a:p>
          <a:p>
            <a:pPr eaLnBrk="1" hangingPunct="1">
              <a:defRPr/>
            </a:pPr>
            <a:r>
              <a:rPr lang="en-US" sz="1200" dirty="0">
                <a:solidFill>
                  <a:srgbClr val="FFFF00"/>
                </a:solidFill>
                <a:latin typeface="Courier New" charset="0"/>
              </a:rPr>
              <a:t># NO RADIUS BOTTOM STRT     CONDEQN NGWNODES AUX1 AUX2 NAME          </a:t>
            </a:r>
          </a:p>
          <a:p>
            <a:pPr eaLnBrk="1" hangingPunct="1">
              <a:defRPr/>
            </a:pPr>
            <a:r>
              <a:rPr lang="en-US" sz="1200" dirty="0">
                <a:solidFill>
                  <a:srgbClr val="FFFF00"/>
                </a:solidFill>
                <a:latin typeface="Courier New" charset="0"/>
              </a:rPr>
              <a:t>   1   0.15 -514.9 9.14    SPECIFIED       2  100  1.0 NTWELL       </a:t>
            </a:r>
          </a:p>
          <a:p>
            <a:pPr eaLnBrk="1" hangingPunct="1">
              <a:defRPr/>
            </a:pPr>
            <a:r>
              <a:rPr lang="en-US" sz="1200" dirty="0">
                <a:solidFill>
                  <a:srgbClr val="FFFF00"/>
                </a:solidFill>
                <a:latin typeface="Courier New" charset="0"/>
              </a:rPr>
              <a:t>END PACKAGEDATA</a:t>
            </a:r>
          </a:p>
          <a:p>
            <a:pPr eaLnBrk="1" hangingPunct="1">
              <a:defRPr/>
            </a:pPr>
            <a:endParaRPr lang="en-US" sz="1200" dirty="0">
              <a:solidFill>
                <a:srgbClr val="FFFF00"/>
              </a:solidFill>
              <a:latin typeface="Courier New" charset="0"/>
            </a:endParaRPr>
          </a:p>
          <a:p>
            <a:pPr eaLnBrk="1" hangingPunct="1">
              <a:defRPr/>
            </a:pPr>
            <a:r>
              <a:rPr lang="en-US" sz="1200" dirty="0">
                <a:solidFill>
                  <a:srgbClr val="FFFF00"/>
                </a:solidFill>
                <a:latin typeface="Courier New" charset="0"/>
              </a:rPr>
              <a:t>BEGIN CONNECTIONDATA</a:t>
            </a:r>
          </a:p>
          <a:p>
            <a:pPr eaLnBrk="1" hangingPunct="1">
              <a:defRPr/>
            </a:pPr>
            <a:r>
              <a:rPr lang="en-US" sz="1200" dirty="0">
                <a:solidFill>
                  <a:srgbClr val="FFFF00"/>
                </a:solidFill>
                <a:latin typeface="Courier New" charset="0"/>
              </a:rPr>
              <a:t>#   CONN L  R  C  STOP   SBOT      K  RSKIN</a:t>
            </a:r>
          </a:p>
          <a:p>
            <a:pPr eaLnBrk="1" hangingPunct="1">
              <a:defRPr/>
            </a:pPr>
            <a:r>
              <a:rPr lang="en-US" sz="1200" dirty="0">
                <a:solidFill>
                  <a:srgbClr val="FFFF00"/>
                </a:solidFill>
                <a:latin typeface="Courier New" charset="0"/>
              </a:rPr>
              <a:t>  1    1 1 51 51   -50 -514.9 111.53      0</a:t>
            </a:r>
          </a:p>
          <a:p>
            <a:pPr eaLnBrk="1" hangingPunct="1">
              <a:defRPr/>
            </a:pPr>
            <a:r>
              <a:rPr lang="en-US" sz="1200" dirty="0">
                <a:solidFill>
                  <a:srgbClr val="FFFF00"/>
                </a:solidFill>
                <a:latin typeface="Courier New" charset="0"/>
              </a:rPr>
              <a:t>  1    2 2 51 51   -50 -514.9 446.62      0</a:t>
            </a:r>
          </a:p>
          <a:p>
            <a:pPr eaLnBrk="1" hangingPunct="1">
              <a:defRPr/>
            </a:pPr>
            <a:r>
              <a:rPr lang="en-US" sz="1200" dirty="0">
                <a:solidFill>
                  <a:srgbClr val="FFFF00"/>
                </a:solidFill>
                <a:latin typeface="Courier New" charset="0"/>
              </a:rPr>
              <a:t>END CONNECTIONDATA</a:t>
            </a:r>
          </a:p>
          <a:p>
            <a:pPr eaLnBrk="1" hangingPunct="1">
              <a:defRPr/>
            </a:pPr>
            <a:endParaRPr lang="en-US" sz="1200" dirty="0">
              <a:solidFill>
                <a:srgbClr val="FFFF00"/>
              </a:solidFill>
              <a:latin typeface="Courier New" charset="0"/>
            </a:endParaRPr>
          </a:p>
          <a:p>
            <a:pPr eaLnBrk="1" hangingPunct="1">
              <a:defRPr/>
            </a:pPr>
            <a:r>
              <a:rPr lang="en-US" sz="1200" dirty="0">
                <a:solidFill>
                  <a:srgbClr val="FFFF00"/>
                </a:solidFill>
                <a:latin typeface="Courier New" charset="0"/>
              </a:rPr>
              <a:t>BEGIN PERIOD 1</a:t>
            </a:r>
          </a:p>
          <a:p>
            <a:pPr eaLnBrk="1" hangingPunct="1">
              <a:defRPr/>
            </a:pPr>
            <a:r>
              <a:rPr lang="en-US" sz="1200" dirty="0">
                <a:solidFill>
                  <a:srgbClr val="FFFF00"/>
                </a:solidFill>
                <a:latin typeface="Courier New" charset="0"/>
              </a:rPr>
              <a:t>  1 RATE MAWQ1</a:t>
            </a:r>
          </a:p>
          <a:p>
            <a:pPr eaLnBrk="1" hangingPunct="1">
              <a:defRPr/>
            </a:pPr>
            <a:r>
              <a:rPr lang="en-US" sz="1200" dirty="0">
                <a:solidFill>
                  <a:srgbClr val="FFFF00"/>
                </a:solidFill>
                <a:latin typeface="Courier New" charset="0"/>
              </a:rPr>
              <a:t>END PERIOD</a:t>
            </a:r>
          </a:p>
        </p:txBody>
      </p:sp>
    </p:spTree>
    <p:extLst>
      <p:ext uri="{BB962C8B-B14F-4D97-AF65-F5344CB8AC3E}">
        <p14:creationId xmlns:p14="http://schemas.microsoft.com/office/powerpoint/2010/main" val="5635685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MAW6 Package</a:t>
            </a:r>
          </a:p>
        </p:txBody>
      </p:sp>
      <p:pic>
        <p:nvPicPr>
          <p:cNvPr id="23554" name="Picture 8" descr="ReillyFlowAlt.pd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772400" y="4143475"/>
            <a:ext cx="2514600" cy="2514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3555" name="Picture 3" descr="ReillyetalPaper.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828800" y="1247875"/>
            <a:ext cx="3311525" cy="543083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3556" name="Picture 6" descr="ReillyetalProblem.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537325" y="1247875"/>
            <a:ext cx="3749675" cy="2514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3557" name="Picture 7" descr="ReillyAltConnectivity.pdf"/>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334001" y="4143475"/>
            <a:ext cx="1943100" cy="1333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326046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Advanced (MAW6) Package Output</a:t>
            </a:r>
          </a:p>
        </p:txBody>
      </p:sp>
      <p:sp>
        <p:nvSpPr>
          <p:cNvPr id="5" name="Text Box 2"/>
          <p:cNvSpPr txBox="1">
            <a:spLocks noChangeArrowheads="1"/>
          </p:cNvSpPr>
          <p:nvPr/>
        </p:nvSpPr>
        <p:spPr bwMode="auto">
          <a:xfrm>
            <a:off x="609601" y="1266506"/>
            <a:ext cx="8382000" cy="470898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defRPr/>
            </a:pPr>
            <a:r>
              <a:rPr lang="mr-IN" sz="1200" dirty="0">
                <a:solidFill>
                  <a:srgbClr val="FFFF00"/>
                </a:solidFill>
                <a:latin typeface="Courier New"/>
                <a:cs typeface="Courier New"/>
              </a:rPr>
              <a:t> MAW-NT_WELL BUDGET FOR ENTIRE MODEL AT END OF TIME STEP   50, STRESS PERIOD   3</a:t>
            </a:r>
          </a:p>
          <a:p>
            <a:pPr eaLnBrk="1" hangingPunct="1">
              <a:defRPr/>
            </a:pPr>
            <a:r>
              <a:rPr lang="mr-IN" sz="1200" dirty="0">
                <a:solidFill>
                  <a:srgbClr val="FFFF00"/>
                </a:solidFill>
                <a:latin typeface="Courier New"/>
                <a:cs typeface="Courier New"/>
              </a:rPr>
              <a:t>  ------------------------------------------------------------------------------</a:t>
            </a:r>
          </a:p>
          <a:p>
            <a:pPr eaLnBrk="1" hangingPunct="1">
              <a:defRPr/>
            </a:pPr>
            <a:endParaRPr lang="mr-IN" sz="1200" dirty="0">
              <a:solidFill>
                <a:srgbClr val="FFFF00"/>
              </a:solidFill>
              <a:latin typeface="Courier New"/>
              <a:cs typeface="Courier New"/>
            </a:endParaRPr>
          </a:p>
          <a:p>
            <a:pPr eaLnBrk="1" hangingPunct="1">
              <a:defRPr/>
            </a:pPr>
            <a:r>
              <a:rPr lang="mr-IN" sz="1200" dirty="0">
                <a:solidFill>
                  <a:srgbClr val="FFFF00"/>
                </a:solidFill>
                <a:latin typeface="Courier New"/>
                <a:cs typeface="Courier New"/>
              </a:rPr>
              <a:t>     CUMULATIVE MAW-NT_WELL      L**3       RATES FOR THIS TIME STEP      L**3/T</a:t>
            </a:r>
          </a:p>
          <a:p>
            <a:pPr eaLnBrk="1" hangingPunct="1">
              <a:defRPr/>
            </a:pPr>
            <a:r>
              <a:rPr lang="mr-IN" sz="1200" dirty="0">
                <a:solidFill>
                  <a:srgbClr val="FFFF00"/>
                </a:solidFill>
                <a:latin typeface="Courier New"/>
                <a:cs typeface="Courier New"/>
              </a:rPr>
              <a:t>     ------------------                 ------------------------</a:t>
            </a:r>
          </a:p>
          <a:p>
            <a:pPr eaLnBrk="1" hangingPunct="1">
              <a:defRPr/>
            </a:pPr>
            <a:endParaRPr lang="mr-IN" sz="1200" dirty="0">
              <a:solidFill>
                <a:srgbClr val="FFFF00"/>
              </a:solidFill>
              <a:latin typeface="Courier New"/>
              <a:cs typeface="Courier New"/>
            </a:endParaRPr>
          </a:p>
          <a:p>
            <a:pPr eaLnBrk="1" hangingPunct="1">
              <a:defRPr/>
            </a:pPr>
            <a:r>
              <a:rPr lang="mr-IN" sz="1200" dirty="0">
                <a:solidFill>
                  <a:srgbClr val="FFFF00"/>
                </a:solidFill>
                <a:latin typeface="Courier New"/>
                <a:cs typeface="Courier New"/>
              </a:rPr>
              <a:t>           IN:                                      IN:</a:t>
            </a:r>
          </a:p>
          <a:p>
            <a:pPr eaLnBrk="1" hangingPunct="1">
              <a:defRPr/>
            </a:pPr>
            <a:r>
              <a:rPr lang="mr-IN" sz="1200" dirty="0">
                <a:solidFill>
                  <a:srgbClr val="FFFF00"/>
                </a:solidFill>
                <a:latin typeface="Courier New"/>
                <a:cs typeface="Courier New"/>
              </a:rPr>
              <a:t>           ---                                      ---</a:t>
            </a:r>
          </a:p>
          <a:p>
            <a:pPr eaLnBrk="1" hangingPunct="1">
              <a:defRPr/>
            </a:pPr>
            <a:r>
              <a:rPr lang="mr-IN" sz="1200" dirty="0">
                <a:solidFill>
                  <a:srgbClr val="FFFF00"/>
                </a:solidFill>
                <a:latin typeface="Courier New"/>
                <a:cs typeface="Courier New"/>
              </a:rPr>
              <a:t>                 GWF =       32931.1497                   GWF =        2767.0000</a:t>
            </a:r>
          </a:p>
          <a:p>
            <a:pPr eaLnBrk="1" hangingPunct="1">
              <a:defRPr/>
            </a:pPr>
            <a:r>
              <a:rPr lang="mr-IN" sz="1200" dirty="0">
                <a:solidFill>
                  <a:srgbClr val="FFFF00"/>
                </a:solidFill>
                <a:latin typeface="Courier New"/>
                <a:cs typeface="Courier New"/>
              </a:rPr>
              <a:t>                RATE =           0.0000                  RATE =           0.0000</a:t>
            </a:r>
          </a:p>
          <a:p>
            <a:pPr eaLnBrk="1" hangingPunct="1">
              <a:defRPr/>
            </a:pPr>
            <a:r>
              <a:rPr lang="mr-IN" sz="1200" dirty="0">
                <a:solidFill>
                  <a:srgbClr val="FFFF00"/>
                </a:solidFill>
                <a:latin typeface="Courier New"/>
                <a:cs typeface="Courier New"/>
              </a:rPr>
              <a:t>            CONSTANT =           0.0000              CONSTANT =           0.0000</a:t>
            </a:r>
          </a:p>
          <a:p>
            <a:pPr eaLnBrk="1" hangingPunct="1">
              <a:defRPr/>
            </a:pPr>
            <a:endParaRPr lang="mr-IN" sz="1200" dirty="0">
              <a:solidFill>
                <a:srgbClr val="FFFF00"/>
              </a:solidFill>
              <a:latin typeface="Courier New"/>
              <a:cs typeface="Courier New"/>
            </a:endParaRPr>
          </a:p>
          <a:p>
            <a:pPr eaLnBrk="1" hangingPunct="1">
              <a:defRPr/>
            </a:pPr>
            <a:r>
              <a:rPr lang="mr-IN" sz="1200" dirty="0">
                <a:solidFill>
                  <a:srgbClr val="FFFF00"/>
                </a:solidFill>
                <a:latin typeface="Courier New"/>
                <a:cs typeface="Courier New"/>
              </a:rPr>
              <a:t>            TOTAL IN =       32931.1497              TOTAL IN =        2767.0000</a:t>
            </a:r>
          </a:p>
          <a:p>
            <a:pPr eaLnBrk="1" hangingPunct="1">
              <a:defRPr/>
            </a:pPr>
            <a:endParaRPr lang="mr-IN" sz="1200" dirty="0">
              <a:solidFill>
                <a:srgbClr val="FFFF00"/>
              </a:solidFill>
              <a:latin typeface="Courier New"/>
              <a:cs typeface="Courier New"/>
            </a:endParaRPr>
          </a:p>
          <a:p>
            <a:pPr eaLnBrk="1" hangingPunct="1">
              <a:defRPr/>
            </a:pPr>
            <a:r>
              <a:rPr lang="mr-IN" sz="1200" dirty="0">
                <a:solidFill>
                  <a:srgbClr val="FFFF00"/>
                </a:solidFill>
                <a:latin typeface="Courier New"/>
                <a:cs typeface="Courier New"/>
              </a:rPr>
              <a:t>          OUT:                                     OUT:</a:t>
            </a:r>
          </a:p>
          <a:p>
            <a:pPr eaLnBrk="1" hangingPunct="1">
              <a:defRPr/>
            </a:pPr>
            <a:r>
              <a:rPr lang="mr-IN" sz="1200" dirty="0">
                <a:solidFill>
                  <a:srgbClr val="FFFF00"/>
                </a:solidFill>
                <a:latin typeface="Courier New"/>
                <a:cs typeface="Courier New"/>
              </a:rPr>
              <a:t>          ----                                     ----</a:t>
            </a:r>
          </a:p>
          <a:p>
            <a:pPr eaLnBrk="1" hangingPunct="1">
              <a:defRPr/>
            </a:pPr>
            <a:r>
              <a:rPr lang="mr-IN" sz="1200" dirty="0">
                <a:solidFill>
                  <a:srgbClr val="FFFF00"/>
                </a:solidFill>
                <a:latin typeface="Courier New"/>
                <a:cs typeface="Courier New"/>
              </a:rPr>
              <a:t>                 GWF =        1170.8715                   GWF =           0.0000</a:t>
            </a:r>
          </a:p>
          <a:p>
            <a:pPr eaLnBrk="1" hangingPunct="1">
              <a:defRPr/>
            </a:pPr>
            <a:r>
              <a:rPr lang="mr-IN" sz="1200" dirty="0">
                <a:solidFill>
                  <a:srgbClr val="FFFF00"/>
                </a:solidFill>
                <a:latin typeface="Courier New"/>
                <a:cs typeface="Courier New"/>
              </a:rPr>
              <a:t>                RATE =       31760.2781                  RATE =        2767.0000</a:t>
            </a:r>
          </a:p>
          <a:p>
            <a:pPr eaLnBrk="1" hangingPunct="1">
              <a:defRPr/>
            </a:pPr>
            <a:r>
              <a:rPr lang="mr-IN" sz="1200" dirty="0">
                <a:solidFill>
                  <a:srgbClr val="FFFF00"/>
                </a:solidFill>
                <a:latin typeface="Courier New"/>
                <a:cs typeface="Courier New"/>
              </a:rPr>
              <a:t>            CONSTANT =           0.0000              CONSTANT =           0.0000</a:t>
            </a:r>
          </a:p>
          <a:p>
            <a:pPr eaLnBrk="1" hangingPunct="1">
              <a:defRPr/>
            </a:pPr>
            <a:endParaRPr lang="mr-IN" sz="1200" dirty="0">
              <a:solidFill>
                <a:srgbClr val="FFFF00"/>
              </a:solidFill>
              <a:latin typeface="Courier New"/>
              <a:cs typeface="Courier New"/>
            </a:endParaRPr>
          </a:p>
          <a:p>
            <a:pPr eaLnBrk="1" hangingPunct="1">
              <a:defRPr/>
            </a:pPr>
            <a:r>
              <a:rPr lang="mr-IN" sz="1200" dirty="0">
                <a:solidFill>
                  <a:srgbClr val="FFFF00"/>
                </a:solidFill>
                <a:latin typeface="Courier New"/>
                <a:cs typeface="Courier New"/>
              </a:rPr>
              <a:t>           TOTAL OUT =       32931.1497             TOTAL OUT =        2767.0000</a:t>
            </a:r>
          </a:p>
          <a:p>
            <a:pPr eaLnBrk="1" hangingPunct="1">
              <a:defRPr/>
            </a:pPr>
            <a:endParaRPr lang="mr-IN" sz="1200" dirty="0">
              <a:solidFill>
                <a:srgbClr val="FFFF00"/>
              </a:solidFill>
              <a:latin typeface="Courier New"/>
              <a:cs typeface="Courier New"/>
            </a:endParaRPr>
          </a:p>
          <a:p>
            <a:pPr eaLnBrk="1" hangingPunct="1">
              <a:defRPr/>
            </a:pPr>
            <a:r>
              <a:rPr lang="mr-IN" sz="1200" dirty="0">
                <a:solidFill>
                  <a:srgbClr val="FFFF00"/>
                </a:solidFill>
                <a:latin typeface="Courier New"/>
                <a:cs typeface="Courier New"/>
              </a:rPr>
              <a:t>            IN - OUT =       3.8031E-07              IN - OUT =       4.3552E-08</a:t>
            </a:r>
          </a:p>
          <a:p>
            <a:pPr eaLnBrk="1" hangingPunct="1">
              <a:defRPr/>
            </a:pPr>
            <a:endParaRPr lang="mr-IN" sz="1200" dirty="0">
              <a:solidFill>
                <a:srgbClr val="FFFF00"/>
              </a:solidFill>
              <a:latin typeface="Courier New"/>
              <a:cs typeface="Courier New"/>
            </a:endParaRPr>
          </a:p>
          <a:p>
            <a:pPr eaLnBrk="1" hangingPunct="1">
              <a:defRPr/>
            </a:pPr>
            <a:r>
              <a:rPr lang="mr-IN" sz="1200" dirty="0">
                <a:solidFill>
                  <a:srgbClr val="FFFF00"/>
                </a:solidFill>
                <a:latin typeface="Courier New"/>
                <a:cs typeface="Courier New"/>
              </a:rPr>
              <a:t> PERCENT DISCREPANCY =           0.00     PERCENT DISCREPANCY =           0.00</a:t>
            </a:r>
            <a:endParaRPr lang="en-US" sz="1200" dirty="0">
              <a:solidFill>
                <a:srgbClr val="FFFF00"/>
              </a:solidFill>
              <a:latin typeface="Courier New"/>
              <a:cs typeface="Courier New"/>
            </a:endParaRPr>
          </a:p>
        </p:txBody>
      </p:sp>
    </p:spTree>
    <p:extLst>
      <p:ext uri="{BB962C8B-B14F-4D97-AF65-F5344CB8AC3E}">
        <p14:creationId xmlns:p14="http://schemas.microsoft.com/office/powerpoint/2010/main" val="34577611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Advanced (MAW6) Package Output</a:t>
            </a:r>
          </a:p>
        </p:txBody>
      </p:sp>
      <p:sp>
        <p:nvSpPr>
          <p:cNvPr id="5" name="Text Box 2"/>
          <p:cNvSpPr txBox="1">
            <a:spLocks noChangeArrowheads="1"/>
          </p:cNvSpPr>
          <p:nvPr/>
        </p:nvSpPr>
        <p:spPr bwMode="auto">
          <a:xfrm>
            <a:off x="609601" y="2020922"/>
            <a:ext cx="8382000" cy="278537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defRPr/>
            </a:pPr>
            <a:r>
              <a:rPr lang="en-US" sz="1200" dirty="0">
                <a:solidFill>
                  <a:srgbClr val="FFFF00"/>
                </a:solidFill>
                <a:latin typeface="Courier New"/>
                <a:cs typeface="Courier New"/>
              </a:rPr>
              <a:t> MULTI-AQUIFER WELL (MAW-NT_WELL) HEAD   PERIOD      3   STEP       50</a:t>
            </a:r>
          </a:p>
          <a:p>
            <a:pPr eaLnBrk="1" hangingPunct="1">
              <a:defRPr/>
            </a:pPr>
            <a:r>
              <a:rPr lang="en-US" sz="1200" dirty="0">
                <a:solidFill>
                  <a:srgbClr val="FFFF00"/>
                </a:solidFill>
                <a:latin typeface="Courier New"/>
                <a:cs typeface="Courier New"/>
              </a:rPr>
              <a:t> ----------------------------------</a:t>
            </a:r>
          </a:p>
          <a:p>
            <a:pPr eaLnBrk="1" hangingPunct="1">
              <a:defRPr/>
            </a:pPr>
            <a:r>
              <a:rPr lang="en-US" sz="1200" dirty="0">
                <a:solidFill>
                  <a:srgbClr val="FFFF00"/>
                </a:solidFill>
                <a:latin typeface="Courier New"/>
                <a:cs typeface="Courier New"/>
              </a:rPr>
              <a:t> WELL             WELL    WELL     </a:t>
            </a:r>
          </a:p>
          <a:p>
            <a:pPr eaLnBrk="1" hangingPunct="1">
              <a:defRPr/>
            </a:pPr>
            <a:r>
              <a:rPr lang="en-US" sz="1200" dirty="0">
                <a:solidFill>
                  <a:srgbClr val="FFFF00"/>
                </a:solidFill>
                <a:latin typeface="Courier New"/>
                <a:cs typeface="Courier New"/>
              </a:rPr>
              <a:t> NAME             NO.     HEAD     </a:t>
            </a:r>
          </a:p>
          <a:p>
            <a:pPr eaLnBrk="1" hangingPunct="1">
              <a:defRPr/>
            </a:pPr>
            <a:r>
              <a:rPr lang="en-US" sz="1200" dirty="0">
                <a:solidFill>
                  <a:srgbClr val="FFFF00"/>
                </a:solidFill>
                <a:latin typeface="Courier New"/>
                <a:cs typeface="Courier New"/>
              </a:rPr>
              <a:t> ----------------------------------</a:t>
            </a:r>
          </a:p>
          <a:p>
            <a:pPr eaLnBrk="1" hangingPunct="1">
              <a:defRPr/>
            </a:pPr>
            <a:r>
              <a:rPr lang="en-US" sz="1200" dirty="0">
                <a:solidFill>
                  <a:srgbClr val="FFFF00"/>
                </a:solidFill>
                <a:latin typeface="Courier New"/>
                <a:cs typeface="Courier New"/>
              </a:rPr>
              <a:t> NTWELL               1 0.2729     </a:t>
            </a:r>
          </a:p>
          <a:p>
            <a:pPr eaLnBrk="1" hangingPunct="1">
              <a:defRPr/>
            </a:pPr>
            <a:endParaRPr lang="en-US" sz="1200" dirty="0">
              <a:solidFill>
                <a:srgbClr val="FFFF00"/>
              </a:solidFill>
              <a:latin typeface="Courier New"/>
              <a:cs typeface="Courier New"/>
            </a:endParaRPr>
          </a:p>
          <a:p>
            <a:pPr eaLnBrk="1" hangingPunct="1">
              <a:defRPr/>
            </a:pPr>
            <a:endParaRPr lang="en-US" sz="1200" dirty="0">
              <a:solidFill>
                <a:srgbClr val="FFFF00"/>
              </a:solidFill>
              <a:latin typeface="Courier New"/>
              <a:cs typeface="Courier New"/>
            </a:endParaRPr>
          </a:p>
          <a:p>
            <a:pPr eaLnBrk="1" hangingPunct="1">
              <a:defRPr/>
            </a:pPr>
            <a:endParaRPr lang="en-US" sz="1200" dirty="0">
              <a:solidFill>
                <a:srgbClr val="FFFF00"/>
              </a:solidFill>
              <a:latin typeface="Courier New"/>
              <a:cs typeface="Courier New"/>
            </a:endParaRPr>
          </a:p>
          <a:p>
            <a:pPr eaLnBrk="1" hangingPunct="1">
              <a:defRPr/>
            </a:pPr>
            <a:r>
              <a:rPr lang="en-US" sz="1200" dirty="0">
                <a:solidFill>
                  <a:srgbClr val="FFFF00"/>
                </a:solidFill>
                <a:latin typeface="Courier New"/>
                <a:cs typeface="Courier New"/>
              </a:rPr>
              <a:t> MULTI-AQUIFER WELL (MAW-NT_WELL) FLOWS   PERIOD      3   STEP       50</a:t>
            </a:r>
          </a:p>
          <a:p>
            <a:pPr eaLnBrk="1" hangingPunct="1">
              <a:defRPr/>
            </a:pPr>
            <a:r>
              <a:rPr lang="en-US" sz="1100" dirty="0">
                <a:solidFill>
                  <a:srgbClr val="FFFF00"/>
                </a:solidFill>
                <a:latin typeface="Courier New"/>
                <a:cs typeface="Courier New"/>
              </a:rPr>
              <a:t> ------------------------------------------------------------------------------------------</a:t>
            </a:r>
          </a:p>
          <a:p>
            <a:pPr eaLnBrk="1" hangingPunct="1">
              <a:defRPr/>
            </a:pPr>
            <a:r>
              <a:rPr lang="en-US" sz="1100" dirty="0">
                <a:solidFill>
                  <a:srgbClr val="FFFF00"/>
                </a:solidFill>
                <a:latin typeface="Courier New"/>
                <a:cs typeface="Courier New"/>
              </a:rPr>
              <a:t> WELL             WELL     GWF        GWF       WELL     CONSTANT     WELL       PERCENT   </a:t>
            </a:r>
          </a:p>
          <a:p>
            <a:pPr eaLnBrk="1" hangingPunct="1">
              <a:defRPr/>
            </a:pPr>
            <a:r>
              <a:rPr lang="en-US" sz="1100" dirty="0">
                <a:solidFill>
                  <a:srgbClr val="FFFF00"/>
                </a:solidFill>
                <a:latin typeface="Courier New"/>
                <a:cs typeface="Courier New"/>
              </a:rPr>
              <a:t> NAME             NO.      IN         OUT       RATE       FLOW     IN - OUT   DIFFERENCE  </a:t>
            </a:r>
          </a:p>
          <a:p>
            <a:pPr eaLnBrk="1" hangingPunct="1">
              <a:defRPr/>
            </a:pPr>
            <a:r>
              <a:rPr lang="en-US" sz="1100" dirty="0">
                <a:solidFill>
                  <a:srgbClr val="FFFF00"/>
                </a:solidFill>
                <a:latin typeface="Courier New"/>
                <a:cs typeface="Courier New"/>
              </a:rPr>
              <a:t> ------------------------------------------------------------------------------------------</a:t>
            </a:r>
          </a:p>
          <a:p>
            <a:pPr eaLnBrk="1" hangingPunct="1">
              <a:defRPr/>
            </a:pPr>
            <a:r>
              <a:rPr lang="en-US" sz="1100" dirty="0">
                <a:solidFill>
                  <a:srgbClr val="FFFF00"/>
                </a:solidFill>
                <a:latin typeface="Courier New"/>
                <a:cs typeface="Courier New"/>
              </a:rPr>
              <a:t> NTWELL               1  2767.      0.000     -2767.      0.000     0.4355E-07  0.1574E-08 </a:t>
            </a:r>
          </a:p>
        </p:txBody>
      </p:sp>
    </p:spTree>
    <p:extLst>
      <p:ext uri="{BB962C8B-B14F-4D97-AF65-F5344CB8AC3E}">
        <p14:creationId xmlns:p14="http://schemas.microsoft.com/office/powerpoint/2010/main" val="13536606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3A03A6-6735-1F41-9BDE-B7A9E6581366}"/>
              </a:ext>
            </a:extLst>
          </p:cNvPr>
          <p:cNvSpPr>
            <a:spLocks noGrp="1"/>
          </p:cNvSpPr>
          <p:nvPr>
            <p:ph type="title"/>
          </p:nvPr>
        </p:nvSpPr>
        <p:spPr/>
        <p:txBody>
          <a:bodyPr/>
          <a:lstStyle/>
          <a:p>
            <a:r>
              <a:rPr lang="en-US" dirty="0"/>
              <a:t>Unsaturated Zone Flow Package</a:t>
            </a:r>
          </a:p>
        </p:txBody>
      </p:sp>
      <p:sp>
        <p:nvSpPr>
          <p:cNvPr id="3" name="Text Placeholder 2">
            <a:extLst>
              <a:ext uri="{FF2B5EF4-FFF2-40B4-BE49-F238E27FC236}">
                <a16:creationId xmlns:a16="http://schemas.microsoft.com/office/drawing/2014/main" id="{C930C3FB-E2A8-714E-B229-607841E7A4CD}"/>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1193315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7"/>
          <p:cNvSpPr>
            <a:spLocks noGrp="1" noChangeArrowheads="1"/>
          </p:cNvSpPr>
          <p:nvPr>
            <p:ph type="body" idx="1"/>
          </p:nvPr>
        </p:nvSpPr>
        <p:spPr>
          <a:xfrm>
            <a:off x="609602" y="1409644"/>
            <a:ext cx="10968567" cy="4038712"/>
          </a:xfrm>
          <a:noFill/>
        </p:spPr>
        <p:txBody>
          <a:bodyPr/>
          <a:lstStyle/>
          <a:p>
            <a:pPr marL="0" indent="0" eaLnBrk="1" hangingPunct="1">
              <a:spcBef>
                <a:spcPts val="1600"/>
              </a:spcBef>
              <a:spcAft>
                <a:spcPts val="2400"/>
              </a:spcAft>
              <a:buNone/>
            </a:pPr>
            <a:r>
              <a:rPr lang="en-US" dirty="0"/>
              <a:t>Intended for basin scale studies</a:t>
            </a:r>
            <a:endParaRPr lang="en-US" sz="1600" dirty="0"/>
          </a:p>
          <a:p>
            <a:pPr marL="0" indent="0" eaLnBrk="1" hangingPunct="1">
              <a:spcBef>
                <a:spcPts val="1600"/>
              </a:spcBef>
              <a:buNone/>
            </a:pPr>
            <a:r>
              <a:rPr lang="en-US" dirty="0"/>
              <a:t>Simulates:</a:t>
            </a:r>
          </a:p>
          <a:p>
            <a:pPr eaLnBrk="1" hangingPunct="1">
              <a:spcBef>
                <a:spcPts val="1600"/>
              </a:spcBef>
            </a:pPr>
            <a:r>
              <a:rPr lang="en-US" dirty="0"/>
              <a:t>ET (unsaturated and saturated)</a:t>
            </a:r>
          </a:p>
          <a:p>
            <a:pPr eaLnBrk="1" hangingPunct="1">
              <a:spcBef>
                <a:spcPts val="1600"/>
              </a:spcBef>
            </a:pPr>
            <a:r>
              <a:rPr lang="en-US" dirty="0"/>
              <a:t>Spring discharge (groundwater discharge to land surface)</a:t>
            </a:r>
          </a:p>
          <a:p>
            <a:pPr eaLnBrk="1" hangingPunct="1">
              <a:spcBef>
                <a:spcPts val="1600"/>
              </a:spcBef>
            </a:pPr>
            <a:r>
              <a:rPr lang="en-US" dirty="0"/>
              <a:t>Saturation excess (rejected infiltration)</a:t>
            </a:r>
          </a:p>
        </p:txBody>
      </p:sp>
      <p:sp>
        <p:nvSpPr>
          <p:cNvPr id="3" name="Title 2">
            <a:extLst>
              <a:ext uri="{FF2B5EF4-FFF2-40B4-BE49-F238E27FC236}">
                <a16:creationId xmlns:a16="http://schemas.microsoft.com/office/drawing/2014/main" id="{A0EF1773-56FE-A74A-A8F3-8FAD8CD3CB2C}"/>
              </a:ext>
            </a:extLst>
          </p:cNvPr>
          <p:cNvSpPr>
            <a:spLocks noGrp="1"/>
          </p:cNvSpPr>
          <p:nvPr>
            <p:ph type="title"/>
          </p:nvPr>
        </p:nvSpPr>
        <p:spPr/>
        <p:txBody>
          <a:bodyPr/>
          <a:lstStyle/>
          <a:p>
            <a:r>
              <a:rPr lang="en-US" dirty="0"/>
              <a:t>UZF6 Package</a:t>
            </a:r>
          </a:p>
        </p:txBody>
      </p:sp>
    </p:spTree>
    <p:extLst>
      <p:ext uri="{BB962C8B-B14F-4D97-AF65-F5344CB8AC3E}">
        <p14:creationId xmlns:p14="http://schemas.microsoft.com/office/powerpoint/2010/main" val="11587819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Rectangle 3"/>
          <p:cNvSpPr>
            <a:spLocks noGrp="1" noChangeArrowheads="1"/>
          </p:cNvSpPr>
          <p:nvPr>
            <p:ph type="body" idx="1"/>
          </p:nvPr>
        </p:nvSpPr>
        <p:spPr>
          <a:xfrm>
            <a:off x="609600" y="1376468"/>
            <a:ext cx="10972800" cy="3443677"/>
          </a:xfrm>
        </p:spPr>
        <p:txBody>
          <a:bodyPr/>
          <a:lstStyle/>
          <a:p>
            <a:pPr eaLnBrk="1" hangingPunct="1">
              <a:lnSpc>
                <a:spcPct val="90000"/>
              </a:lnSpc>
            </a:pPr>
            <a:r>
              <a:rPr lang="en-US" dirty="0"/>
              <a:t>Kinematic-wave Equation for vertical unsaturated flow provides a solution for </a:t>
            </a:r>
            <a:r>
              <a:rPr lang="en-US" b="1" u="sng" dirty="0"/>
              <a:t>gravity flow with internal drainage</a:t>
            </a:r>
            <a:r>
              <a:rPr lang="en-US" b="1" dirty="0"/>
              <a:t>.</a:t>
            </a:r>
          </a:p>
          <a:p>
            <a:pPr eaLnBrk="1" hangingPunct="1">
              <a:lnSpc>
                <a:spcPct val="90000"/>
              </a:lnSpc>
            </a:pPr>
            <a:endParaRPr lang="en-US" b="1" dirty="0"/>
          </a:p>
          <a:p>
            <a:pPr eaLnBrk="1" hangingPunct="1">
              <a:lnSpc>
                <a:spcPct val="90000"/>
              </a:lnSpc>
            </a:pPr>
            <a:endParaRPr lang="en-US" b="1" dirty="0"/>
          </a:p>
          <a:p>
            <a:pPr eaLnBrk="1" hangingPunct="1">
              <a:lnSpc>
                <a:spcPct val="90000"/>
              </a:lnSpc>
            </a:pPr>
            <a:endParaRPr lang="en-US" dirty="0"/>
          </a:p>
        </p:txBody>
      </p:sp>
      <p:pic>
        <p:nvPicPr>
          <p:cNvPr id="22" name="Picture 21"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80149" y="3992898"/>
            <a:ext cx="5892800" cy="1054100"/>
          </a:xfrm>
          <a:prstGeom prst="rect">
            <a:avLst/>
          </a:prstGeom>
        </p:spPr>
      </p:pic>
      <p:sp>
        <p:nvSpPr>
          <p:cNvPr id="25" name="Title 24">
            <a:extLst>
              <a:ext uri="{FF2B5EF4-FFF2-40B4-BE49-F238E27FC236}">
                <a16:creationId xmlns:a16="http://schemas.microsoft.com/office/drawing/2014/main" id="{9A976616-429F-014B-8565-30D7C5464E36}"/>
              </a:ext>
            </a:extLst>
          </p:cNvPr>
          <p:cNvSpPr>
            <a:spLocks noGrp="1"/>
          </p:cNvSpPr>
          <p:nvPr>
            <p:ph type="title"/>
          </p:nvPr>
        </p:nvSpPr>
        <p:spPr/>
        <p:txBody>
          <a:bodyPr/>
          <a:lstStyle/>
          <a:p>
            <a:r>
              <a:rPr lang="en-US" dirty="0"/>
              <a:t>UZF6 Package</a:t>
            </a:r>
          </a:p>
        </p:txBody>
      </p:sp>
      <p:grpSp>
        <p:nvGrpSpPr>
          <p:cNvPr id="2" name="Group 1">
            <a:extLst>
              <a:ext uri="{FF2B5EF4-FFF2-40B4-BE49-F238E27FC236}">
                <a16:creationId xmlns:a16="http://schemas.microsoft.com/office/drawing/2014/main" id="{2989220F-9D61-9144-A397-F382A7F334D9}"/>
              </a:ext>
            </a:extLst>
          </p:cNvPr>
          <p:cNvGrpSpPr/>
          <p:nvPr/>
        </p:nvGrpSpPr>
        <p:grpSpPr>
          <a:xfrm>
            <a:off x="90152" y="2272048"/>
            <a:ext cx="4959439" cy="4495800"/>
            <a:chOff x="90152" y="2272048"/>
            <a:chExt cx="4959439" cy="4495800"/>
          </a:xfrm>
        </p:grpSpPr>
        <p:pic>
          <p:nvPicPr>
            <p:cNvPr id="28" name="Picture 27" descr="gwf-fig7-15.pdf">
              <a:extLst>
                <a:ext uri="{FF2B5EF4-FFF2-40B4-BE49-F238E27FC236}">
                  <a16:creationId xmlns:a16="http://schemas.microsoft.com/office/drawing/2014/main" id="{075FE2AA-684A-2341-99FC-532352DBA2E9}"/>
                </a:ext>
              </a:extLst>
            </p:cNvPr>
            <p:cNvPicPr>
              <a:picLocks noChangeAspect="1"/>
            </p:cNvPicPr>
            <p:nvPr/>
          </p:nvPicPr>
          <p:blipFill rotWithShape="1">
            <a:blip r:embed="rId3">
              <a:extLst>
                <a:ext uri="{28A0092B-C50C-407E-A947-70E740481C1C}">
                  <a14:useLocalDpi xmlns:a14="http://schemas.microsoft.com/office/drawing/2010/main" val="0"/>
                </a:ext>
              </a:extLst>
            </a:blip>
            <a:srcRect t="1" r="-9218" b="-2163"/>
            <a:stretch/>
          </p:blipFill>
          <p:spPr>
            <a:xfrm>
              <a:off x="90152" y="2272048"/>
              <a:ext cx="4959439" cy="4495800"/>
            </a:xfrm>
            <a:prstGeom prst="rect">
              <a:avLst/>
            </a:prstGeom>
            <a:solidFill>
              <a:schemeClr val="bg1"/>
            </a:solidFill>
          </p:spPr>
        </p:pic>
        <p:sp>
          <p:nvSpPr>
            <p:cNvPr id="24" name="Text Box 50"/>
            <p:cNvSpPr txBox="1">
              <a:spLocks noChangeArrowheads="1"/>
            </p:cNvSpPr>
            <p:nvPr/>
          </p:nvSpPr>
          <p:spPr bwMode="auto">
            <a:xfrm>
              <a:off x="3467636" y="3740239"/>
              <a:ext cx="1451038" cy="338554"/>
            </a:xfrm>
            <a:prstGeom prst="rect">
              <a:avLst/>
            </a:prstGeom>
            <a:noFill/>
            <a:ln w="9525">
              <a:noFill/>
              <a:miter lim="800000"/>
              <a:headEnd/>
              <a:tailEnd/>
            </a:ln>
          </p:spPr>
          <p:txBody>
            <a:bodyPr wrap="none">
              <a:spAutoFit/>
            </a:bodyPr>
            <a:lstStyle/>
            <a:p>
              <a:r>
                <a:rPr lang="en-US" sz="1600" dirty="0">
                  <a:latin typeface="Univers 47 Condensed Light" pitchFamily="2" charset="77"/>
                </a:rPr>
                <a:t>Internal drainage</a:t>
              </a:r>
            </a:p>
          </p:txBody>
        </p:sp>
      </p:grpSp>
    </p:spTree>
    <p:extLst>
      <p:ext uri="{BB962C8B-B14F-4D97-AF65-F5344CB8AC3E}">
        <p14:creationId xmlns:p14="http://schemas.microsoft.com/office/powerpoint/2010/main" val="28467465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9" name="Text Box 4"/>
          <p:cNvSpPr txBox="1">
            <a:spLocks noChangeArrowheads="1"/>
          </p:cNvSpPr>
          <p:nvPr/>
        </p:nvSpPr>
        <p:spPr bwMode="auto">
          <a:xfrm>
            <a:off x="5784851" y="2838163"/>
            <a:ext cx="4421403" cy="584775"/>
          </a:xfrm>
          <a:prstGeom prst="rect">
            <a:avLst/>
          </a:prstGeom>
          <a:noFill/>
          <a:ln w="15875">
            <a:noFill/>
            <a:miter lim="800000"/>
            <a:headEnd/>
            <a:tailEnd/>
          </a:ln>
        </p:spPr>
        <p:txBody>
          <a:bodyPr wrap="none">
            <a:spAutoFit/>
          </a:bodyPr>
          <a:lstStyle/>
          <a:p>
            <a:r>
              <a:rPr lang="en-US" sz="3200" dirty="0">
                <a:solidFill>
                  <a:srgbClr val="FFFFFF"/>
                </a:solidFill>
              </a:rPr>
              <a:t>Brooks-Corey Equation</a:t>
            </a:r>
          </a:p>
        </p:txBody>
      </p:sp>
      <p:sp>
        <p:nvSpPr>
          <p:cNvPr id="1032" name="Text Box 15"/>
          <p:cNvSpPr txBox="1">
            <a:spLocks noChangeArrowheads="1"/>
          </p:cNvSpPr>
          <p:nvPr/>
        </p:nvSpPr>
        <p:spPr bwMode="auto">
          <a:xfrm>
            <a:off x="5784849" y="4267201"/>
            <a:ext cx="4602542" cy="584775"/>
          </a:xfrm>
          <a:prstGeom prst="rect">
            <a:avLst/>
          </a:prstGeom>
          <a:noFill/>
          <a:ln w="15875">
            <a:noFill/>
            <a:miter lim="800000"/>
            <a:headEnd/>
            <a:tailEnd/>
          </a:ln>
        </p:spPr>
        <p:txBody>
          <a:bodyPr wrap="none">
            <a:spAutoFit/>
          </a:bodyPr>
          <a:lstStyle/>
          <a:p>
            <a:r>
              <a:rPr lang="en-US" sz="3200" dirty="0">
                <a:solidFill>
                  <a:srgbClr val="FFFFFF"/>
                </a:solidFill>
              </a:rPr>
              <a:t>Required input variables</a:t>
            </a:r>
          </a:p>
        </p:txBody>
      </p:sp>
      <p:pic>
        <p:nvPicPr>
          <p:cNvPr id="3" name="Picture 2"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3701" y="2667001"/>
            <a:ext cx="4051300" cy="927100"/>
          </a:xfrm>
          <a:prstGeom prst="rect">
            <a:avLst/>
          </a:prstGeom>
        </p:spPr>
      </p:pic>
      <p:pic>
        <p:nvPicPr>
          <p:cNvPr id="5" name="Picture 4"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3701" y="4343688"/>
            <a:ext cx="2882900" cy="431800"/>
          </a:xfrm>
          <a:prstGeom prst="rect">
            <a:avLst/>
          </a:prstGeom>
        </p:spPr>
      </p:pic>
      <p:sp>
        <p:nvSpPr>
          <p:cNvPr id="4" name="Title 3">
            <a:extLst>
              <a:ext uri="{FF2B5EF4-FFF2-40B4-BE49-F238E27FC236}">
                <a16:creationId xmlns:a16="http://schemas.microsoft.com/office/drawing/2014/main" id="{EF0284C5-C12C-0246-8117-F4A74B7D8B97}"/>
              </a:ext>
            </a:extLst>
          </p:cNvPr>
          <p:cNvSpPr>
            <a:spLocks noGrp="1"/>
          </p:cNvSpPr>
          <p:nvPr>
            <p:ph type="title"/>
          </p:nvPr>
        </p:nvSpPr>
        <p:spPr/>
        <p:txBody>
          <a:bodyPr/>
          <a:lstStyle/>
          <a:p>
            <a:r>
              <a:rPr lang="en-US" dirty="0"/>
              <a:t>UZF6 Package</a:t>
            </a:r>
          </a:p>
        </p:txBody>
      </p:sp>
    </p:spTree>
    <p:extLst>
      <p:ext uri="{BB962C8B-B14F-4D97-AF65-F5344CB8AC3E}">
        <p14:creationId xmlns:p14="http://schemas.microsoft.com/office/powerpoint/2010/main" val="15005932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Rectangle 4"/>
          <p:cNvSpPr>
            <a:spLocks noChangeArrowheads="1"/>
          </p:cNvSpPr>
          <p:nvPr/>
        </p:nvSpPr>
        <p:spPr bwMode="auto">
          <a:xfrm>
            <a:off x="2532063" y="2420939"/>
            <a:ext cx="3600451" cy="2339975"/>
          </a:xfrm>
          <a:prstGeom prst="rect">
            <a:avLst/>
          </a:prstGeom>
          <a:noFill/>
          <a:ln w="28575">
            <a:solidFill>
              <a:srgbClr val="FFFF00"/>
            </a:solidFill>
            <a:miter lim="800000"/>
            <a:headEnd/>
            <a:tailEnd/>
          </a:ln>
        </p:spPr>
        <p:txBody>
          <a:bodyPr wrap="none" anchor="ctr"/>
          <a:lstStyle/>
          <a:p>
            <a:endParaRPr lang="en-US" sz="3200">
              <a:solidFill>
                <a:srgbClr val="FFFFFF"/>
              </a:solidFill>
            </a:endParaRPr>
          </a:p>
        </p:txBody>
      </p:sp>
      <p:sp>
        <p:nvSpPr>
          <p:cNvPr id="19460" name="Text Box 7"/>
          <p:cNvSpPr txBox="1">
            <a:spLocks noChangeArrowheads="1"/>
          </p:cNvSpPr>
          <p:nvPr/>
        </p:nvSpPr>
        <p:spPr bwMode="auto">
          <a:xfrm>
            <a:off x="3200400" y="1881189"/>
            <a:ext cx="2274982" cy="461665"/>
          </a:xfrm>
          <a:prstGeom prst="rect">
            <a:avLst/>
          </a:prstGeom>
          <a:noFill/>
          <a:ln w="9525">
            <a:noFill/>
            <a:miter lim="800000"/>
            <a:headEnd/>
            <a:tailEnd/>
          </a:ln>
        </p:spPr>
        <p:txBody>
          <a:bodyPr wrap="none">
            <a:spAutoFit/>
          </a:bodyPr>
          <a:lstStyle/>
          <a:p>
            <a:r>
              <a:rPr lang="en-US" sz="2400" dirty="0">
                <a:solidFill>
                  <a:srgbClr val="FFFFFF"/>
                </a:solidFill>
              </a:rPr>
              <a:t>Head/Elevation</a:t>
            </a:r>
          </a:p>
        </p:txBody>
      </p:sp>
      <p:sp>
        <p:nvSpPr>
          <p:cNvPr id="19461" name="Text Box 8"/>
          <p:cNvSpPr txBox="1">
            <a:spLocks noChangeArrowheads="1"/>
          </p:cNvSpPr>
          <p:nvPr/>
        </p:nvSpPr>
        <p:spPr bwMode="auto">
          <a:xfrm>
            <a:off x="3551240" y="4821239"/>
            <a:ext cx="1665841" cy="400110"/>
          </a:xfrm>
          <a:prstGeom prst="rect">
            <a:avLst/>
          </a:prstGeom>
          <a:noFill/>
          <a:ln w="9525">
            <a:noFill/>
            <a:miter lim="800000"/>
            <a:headEnd/>
            <a:tailEnd/>
          </a:ln>
        </p:spPr>
        <p:txBody>
          <a:bodyPr wrap="none">
            <a:spAutoFit/>
          </a:bodyPr>
          <a:lstStyle/>
          <a:p>
            <a:r>
              <a:rPr lang="en-US" sz="2000">
                <a:solidFill>
                  <a:srgbClr val="FFFFFF"/>
                </a:solidFill>
              </a:rPr>
              <a:t>Land surface</a:t>
            </a:r>
          </a:p>
        </p:txBody>
      </p:sp>
      <p:sp>
        <p:nvSpPr>
          <p:cNvPr id="19462" name="Text Box 9"/>
          <p:cNvSpPr txBox="1">
            <a:spLocks noChangeArrowheads="1"/>
          </p:cNvSpPr>
          <p:nvPr/>
        </p:nvSpPr>
        <p:spPr bwMode="auto">
          <a:xfrm rot="-5400000">
            <a:off x="1484021" y="4180653"/>
            <a:ext cx="1340432" cy="400110"/>
          </a:xfrm>
          <a:prstGeom prst="rect">
            <a:avLst/>
          </a:prstGeom>
          <a:noFill/>
          <a:ln w="9525">
            <a:noFill/>
            <a:miter lim="800000"/>
            <a:headEnd/>
            <a:tailEnd/>
          </a:ln>
        </p:spPr>
        <p:txBody>
          <a:bodyPr wrap="none">
            <a:spAutoFit/>
          </a:bodyPr>
          <a:lstStyle/>
          <a:p>
            <a:r>
              <a:rPr lang="en-US" sz="2000">
                <a:solidFill>
                  <a:srgbClr val="FFFFFF"/>
                </a:solidFill>
              </a:rPr>
              <a:t>Discharge</a:t>
            </a:r>
          </a:p>
        </p:txBody>
      </p:sp>
      <p:sp>
        <p:nvSpPr>
          <p:cNvPr id="19463" name="Line 10"/>
          <p:cNvSpPr>
            <a:spLocks noChangeShapeType="1"/>
          </p:cNvSpPr>
          <p:nvPr/>
        </p:nvSpPr>
        <p:spPr bwMode="auto">
          <a:xfrm>
            <a:off x="4332288" y="2420939"/>
            <a:ext cx="0" cy="2484437"/>
          </a:xfrm>
          <a:prstGeom prst="line">
            <a:avLst/>
          </a:prstGeom>
          <a:noFill/>
          <a:ln w="9525">
            <a:solidFill>
              <a:srgbClr val="FFFF00"/>
            </a:solidFill>
            <a:round/>
            <a:headEnd/>
            <a:tailEnd/>
          </a:ln>
        </p:spPr>
        <p:txBody>
          <a:bodyPr wrap="none"/>
          <a:lstStyle/>
          <a:p>
            <a:endParaRPr lang="en-US" sz="3200">
              <a:solidFill>
                <a:srgbClr val="FFFFFF"/>
              </a:solidFill>
            </a:endParaRPr>
          </a:p>
        </p:txBody>
      </p:sp>
      <p:sp>
        <p:nvSpPr>
          <p:cNvPr id="19464" name="Line 11"/>
          <p:cNvSpPr>
            <a:spLocks noChangeShapeType="1"/>
          </p:cNvSpPr>
          <p:nvPr/>
        </p:nvSpPr>
        <p:spPr bwMode="auto">
          <a:xfrm>
            <a:off x="2532063" y="3603625"/>
            <a:ext cx="3600451" cy="0"/>
          </a:xfrm>
          <a:prstGeom prst="line">
            <a:avLst/>
          </a:prstGeom>
          <a:noFill/>
          <a:ln w="9525">
            <a:solidFill>
              <a:srgbClr val="FFFF00"/>
            </a:solidFill>
            <a:round/>
            <a:headEnd/>
            <a:tailEnd/>
          </a:ln>
        </p:spPr>
        <p:txBody>
          <a:bodyPr wrap="none"/>
          <a:lstStyle/>
          <a:p>
            <a:endParaRPr lang="en-US" sz="3200">
              <a:solidFill>
                <a:srgbClr val="FFFFFF"/>
              </a:solidFill>
            </a:endParaRPr>
          </a:p>
        </p:txBody>
      </p:sp>
      <p:sp>
        <p:nvSpPr>
          <p:cNvPr id="19465" name="Text Box 12"/>
          <p:cNvSpPr txBox="1">
            <a:spLocks noChangeArrowheads="1"/>
          </p:cNvSpPr>
          <p:nvPr/>
        </p:nvSpPr>
        <p:spPr bwMode="auto">
          <a:xfrm>
            <a:off x="1847850" y="3321049"/>
            <a:ext cx="684803" cy="523220"/>
          </a:xfrm>
          <a:prstGeom prst="rect">
            <a:avLst/>
          </a:prstGeom>
          <a:noFill/>
          <a:ln w="9525">
            <a:noFill/>
            <a:miter lim="800000"/>
            <a:headEnd/>
            <a:tailEnd/>
          </a:ln>
        </p:spPr>
        <p:txBody>
          <a:bodyPr wrap="none">
            <a:spAutoFit/>
          </a:bodyPr>
          <a:lstStyle/>
          <a:p>
            <a:r>
              <a:rPr lang="en-US" sz="2800" dirty="0">
                <a:solidFill>
                  <a:srgbClr val="FFFFFF"/>
                </a:solidFill>
              </a:rPr>
              <a:t>0.0</a:t>
            </a:r>
          </a:p>
        </p:txBody>
      </p:sp>
      <p:sp>
        <p:nvSpPr>
          <p:cNvPr id="19466" name="Rectangle 14"/>
          <p:cNvSpPr>
            <a:spLocks noChangeArrowheads="1"/>
          </p:cNvSpPr>
          <p:nvPr/>
        </p:nvSpPr>
        <p:spPr bwMode="auto">
          <a:xfrm rot="-5400000">
            <a:off x="1505665" y="2597916"/>
            <a:ext cx="1297150" cy="400110"/>
          </a:xfrm>
          <a:prstGeom prst="rect">
            <a:avLst/>
          </a:prstGeom>
          <a:noFill/>
          <a:ln w="9525">
            <a:noFill/>
            <a:miter lim="800000"/>
            <a:headEnd/>
            <a:tailEnd/>
          </a:ln>
        </p:spPr>
        <p:txBody>
          <a:bodyPr wrap="none">
            <a:spAutoFit/>
          </a:bodyPr>
          <a:lstStyle/>
          <a:p>
            <a:r>
              <a:rPr lang="en-US" sz="2000">
                <a:solidFill>
                  <a:srgbClr val="FFFFFF"/>
                </a:solidFill>
              </a:rPr>
              <a:t>Recharge</a:t>
            </a:r>
          </a:p>
        </p:txBody>
      </p:sp>
      <p:sp>
        <p:nvSpPr>
          <p:cNvPr id="19467" name="Line 15"/>
          <p:cNvSpPr>
            <a:spLocks noChangeShapeType="1"/>
          </p:cNvSpPr>
          <p:nvPr/>
        </p:nvSpPr>
        <p:spPr bwMode="auto">
          <a:xfrm>
            <a:off x="2532065" y="2708275"/>
            <a:ext cx="1800225" cy="0"/>
          </a:xfrm>
          <a:prstGeom prst="line">
            <a:avLst/>
          </a:prstGeom>
          <a:noFill/>
          <a:ln w="38100">
            <a:solidFill>
              <a:schemeClr val="folHlink"/>
            </a:solidFill>
            <a:round/>
            <a:headEnd/>
            <a:tailEnd/>
          </a:ln>
        </p:spPr>
        <p:txBody>
          <a:bodyPr wrap="none"/>
          <a:lstStyle/>
          <a:p>
            <a:endParaRPr lang="en-US" sz="3200">
              <a:solidFill>
                <a:srgbClr val="FFFFFF"/>
              </a:solidFill>
            </a:endParaRPr>
          </a:p>
        </p:txBody>
      </p:sp>
      <p:sp>
        <p:nvSpPr>
          <p:cNvPr id="19468" name="Line 16"/>
          <p:cNvSpPr>
            <a:spLocks noChangeShapeType="1"/>
          </p:cNvSpPr>
          <p:nvPr/>
        </p:nvSpPr>
        <p:spPr bwMode="auto">
          <a:xfrm>
            <a:off x="4332288" y="2708277"/>
            <a:ext cx="0" cy="900113"/>
          </a:xfrm>
          <a:prstGeom prst="line">
            <a:avLst/>
          </a:prstGeom>
          <a:noFill/>
          <a:ln w="38100">
            <a:solidFill>
              <a:schemeClr val="folHlink"/>
            </a:solidFill>
            <a:round/>
            <a:headEnd/>
            <a:tailEnd/>
          </a:ln>
        </p:spPr>
        <p:txBody>
          <a:bodyPr wrap="none"/>
          <a:lstStyle/>
          <a:p>
            <a:endParaRPr lang="en-US" sz="3200">
              <a:solidFill>
                <a:srgbClr val="FFFFFF"/>
              </a:solidFill>
            </a:endParaRPr>
          </a:p>
        </p:txBody>
      </p:sp>
      <p:sp>
        <p:nvSpPr>
          <p:cNvPr id="19469" name="Line 17"/>
          <p:cNvSpPr>
            <a:spLocks noChangeShapeType="1"/>
          </p:cNvSpPr>
          <p:nvPr/>
        </p:nvSpPr>
        <p:spPr bwMode="auto">
          <a:xfrm>
            <a:off x="4332288" y="3608388"/>
            <a:ext cx="1763712" cy="1152525"/>
          </a:xfrm>
          <a:prstGeom prst="line">
            <a:avLst/>
          </a:prstGeom>
          <a:noFill/>
          <a:ln w="38100">
            <a:solidFill>
              <a:schemeClr val="folHlink"/>
            </a:solidFill>
            <a:round/>
            <a:headEnd/>
            <a:tailEnd/>
          </a:ln>
        </p:spPr>
        <p:txBody>
          <a:bodyPr wrap="none"/>
          <a:lstStyle/>
          <a:p>
            <a:endParaRPr lang="en-US" sz="3200">
              <a:solidFill>
                <a:srgbClr val="FFFFFF"/>
              </a:solidFill>
            </a:endParaRPr>
          </a:p>
        </p:txBody>
      </p:sp>
      <p:sp>
        <p:nvSpPr>
          <p:cNvPr id="19470" name="Text Box 18"/>
          <p:cNvSpPr txBox="1">
            <a:spLocks noChangeArrowheads="1"/>
          </p:cNvSpPr>
          <p:nvPr/>
        </p:nvSpPr>
        <p:spPr bwMode="auto">
          <a:xfrm>
            <a:off x="4594225" y="2852740"/>
            <a:ext cx="1417376" cy="461665"/>
          </a:xfrm>
          <a:prstGeom prst="rect">
            <a:avLst/>
          </a:prstGeom>
          <a:noFill/>
          <a:ln w="9525">
            <a:noFill/>
            <a:miter lim="800000"/>
            <a:headEnd/>
            <a:tailEnd/>
          </a:ln>
        </p:spPr>
        <p:txBody>
          <a:bodyPr wrap="none">
            <a:spAutoFit/>
          </a:bodyPr>
          <a:lstStyle/>
          <a:p>
            <a:r>
              <a:rPr lang="en-US" sz="2400" dirty="0">
                <a:solidFill>
                  <a:srgbClr val="FFFFFF"/>
                </a:solidFill>
              </a:rPr>
              <a:t>Problem!</a:t>
            </a:r>
          </a:p>
        </p:txBody>
      </p:sp>
      <p:sp>
        <p:nvSpPr>
          <p:cNvPr id="19471" name="Line 19"/>
          <p:cNvSpPr>
            <a:spLocks noChangeShapeType="1"/>
          </p:cNvSpPr>
          <p:nvPr/>
        </p:nvSpPr>
        <p:spPr bwMode="auto">
          <a:xfrm flipH="1">
            <a:off x="4367214" y="3105151"/>
            <a:ext cx="252412" cy="0"/>
          </a:xfrm>
          <a:prstGeom prst="line">
            <a:avLst/>
          </a:prstGeom>
          <a:noFill/>
          <a:ln w="9525">
            <a:solidFill>
              <a:schemeClr val="bg1"/>
            </a:solidFill>
            <a:round/>
            <a:headEnd/>
            <a:tailEnd type="triangle" w="med" len="med"/>
          </a:ln>
        </p:spPr>
        <p:txBody>
          <a:bodyPr wrap="none"/>
          <a:lstStyle/>
          <a:p>
            <a:endParaRPr lang="en-US" sz="3200">
              <a:solidFill>
                <a:srgbClr val="FFFFFF"/>
              </a:solidFill>
            </a:endParaRPr>
          </a:p>
        </p:txBody>
      </p:sp>
      <p:sp>
        <p:nvSpPr>
          <p:cNvPr id="19472" name="Text Box 20"/>
          <p:cNvSpPr txBox="1">
            <a:spLocks noChangeArrowheads="1"/>
          </p:cNvSpPr>
          <p:nvPr/>
        </p:nvSpPr>
        <p:spPr bwMode="auto">
          <a:xfrm>
            <a:off x="2743201" y="5337176"/>
            <a:ext cx="3129383" cy="461665"/>
          </a:xfrm>
          <a:prstGeom prst="rect">
            <a:avLst/>
          </a:prstGeom>
          <a:noFill/>
          <a:ln w="9525">
            <a:noFill/>
            <a:miter lim="800000"/>
            <a:headEnd/>
            <a:tailEnd/>
          </a:ln>
        </p:spPr>
        <p:txBody>
          <a:bodyPr wrap="none">
            <a:spAutoFit/>
          </a:bodyPr>
          <a:lstStyle/>
          <a:p>
            <a:r>
              <a:rPr lang="en-US" sz="2400">
                <a:solidFill>
                  <a:srgbClr val="FFFFFF"/>
                </a:solidFill>
              </a:rPr>
              <a:t>No micro topography </a:t>
            </a:r>
          </a:p>
        </p:txBody>
      </p:sp>
      <p:sp>
        <p:nvSpPr>
          <p:cNvPr id="19473" name="Rectangle 21"/>
          <p:cNvSpPr>
            <a:spLocks noChangeArrowheads="1"/>
          </p:cNvSpPr>
          <p:nvPr/>
        </p:nvSpPr>
        <p:spPr bwMode="auto">
          <a:xfrm>
            <a:off x="6888163" y="2455865"/>
            <a:ext cx="3600451" cy="2339975"/>
          </a:xfrm>
          <a:prstGeom prst="rect">
            <a:avLst/>
          </a:prstGeom>
          <a:noFill/>
          <a:ln w="28575">
            <a:solidFill>
              <a:srgbClr val="FFFF00"/>
            </a:solidFill>
            <a:miter lim="800000"/>
            <a:headEnd/>
            <a:tailEnd/>
          </a:ln>
        </p:spPr>
        <p:txBody>
          <a:bodyPr wrap="none" anchor="ctr"/>
          <a:lstStyle/>
          <a:p>
            <a:endParaRPr lang="en-US" sz="3200">
              <a:solidFill>
                <a:srgbClr val="FFFFFF"/>
              </a:solidFill>
            </a:endParaRPr>
          </a:p>
        </p:txBody>
      </p:sp>
      <p:sp>
        <p:nvSpPr>
          <p:cNvPr id="19474" name="Text Box 22"/>
          <p:cNvSpPr txBox="1">
            <a:spLocks noChangeArrowheads="1"/>
          </p:cNvSpPr>
          <p:nvPr/>
        </p:nvSpPr>
        <p:spPr bwMode="auto">
          <a:xfrm>
            <a:off x="7543800" y="1916114"/>
            <a:ext cx="2274982" cy="461665"/>
          </a:xfrm>
          <a:prstGeom prst="rect">
            <a:avLst/>
          </a:prstGeom>
          <a:noFill/>
          <a:ln w="9525">
            <a:noFill/>
            <a:miter lim="800000"/>
            <a:headEnd/>
            <a:tailEnd/>
          </a:ln>
        </p:spPr>
        <p:txBody>
          <a:bodyPr wrap="none">
            <a:spAutoFit/>
          </a:bodyPr>
          <a:lstStyle/>
          <a:p>
            <a:r>
              <a:rPr lang="en-US" sz="2400" dirty="0">
                <a:solidFill>
                  <a:srgbClr val="FFFFFF"/>
                </a:solidFill>
              </a:rPr>
              <a:t>Head/Elevation</a:t>
            </a:r>
          </a:p>
        </p:txBody>
      </p:sp>
      <p:sp>
        <p:nvSpPr>
          <p:cNvPr id="19475" name="Text Box 23"/>
          <p:cNvSpPr txBox="1">
            <a:spLocks noChangeArrowheads="1"/>
          </p:cNvSpPr>
          <p:nvPr/>
        </p:nvSpPr>
        <p:spPr bwMode="auto">
          <a:xfrm>
            <a:off x="7907340" y="4856164"/>
            <a:ext cx="1665841" cy="400110"/>
          </a:xfrm>
          <a:prstGeom prst="rect">
            <a:avLst/>
          </a:prstGeom>
          <a:noFill/>
          <a:ln w="9525">
            <a:noFill/>
            <a:miter lim="800000"/>
            <a:headEnd/>
            <a:tailEnd/>
          </a:ln>
        </p:spPr>
        <p:txBody>
          <a:bodyPr wrap="none">
            <a:spAutoFit/>
          </a:bodyPr>
          <a:lstStyle/>
          <a:p>
            <a:r>
              <a:rPr lang="en-US" sz="2000">
                <a:solidFill>
                  <a:srgbClr val="FFFFFF"/>
                </a:solidFill>
              </a:rPr>
              <a:t>Land surface</a:t>
            </a:r>
          </a:p>
        </p:txBody>
      </p:sp>
      <p:sp>
        <p:nvSpPr>
          <p:cNvPr id="19476" name="Text Box 24"/>
          <p:cNvSpPr txBox="1">
            <a:spLocks noChangeArrowheads="1"/>
          </p:cNvSpPr>
          <p:nvPr/>
        </p:nvSpPr>
        <p:spPr bwMode="auto">
          <a:xfrm rot="-5400000">
            <a:off x="5840121" y="4215578"/>
            <a:ext cx="1340432" cy="400110"/>
          </a:xfrm>
          <a:prstGeom prst="rect">
            <a:avLst/>
          </a:prstGeom>
          <a:noFill/>
          <a:ln w="9525">
            <a:noFill/>
            <a:miter lim="800000"/>
            <a:headEnd/>
            <a:tailEnd/>
          </a:ln>
        </p:spPr>
        <p:txBody>
          <a:bodyPr wrap="none">
            <a:spAutoFit/>
          </a:bodyPr>
          <a:lstStyle/>
          <a:p>
            <a:r>
              <a:rPr lang="en-US" sz="2000">
                <a:solidFill>
                  <a:srgbClr val="FFFFFF"/>
                </a:solidFill>
              </a:rPr>
              <a:t>Discharge</a:t>
            </a:r>
          </a:p>
        </p:txBody>
      </p:sp>
      <p:sp>
        <p:nvSpPr>
          <p:cNvPr id="19477" name="Line 25"/>
          <p:cNvSpPr>
            <a:spLocks noChangeShapeType="1"/>
          </p:cNvSpPr>
          <p:nvPr/>
        </p:nvSpPr>
        <p:spPr bwMode="auto">
          <a:xfrm>
            <a:off x="8688388" y="2455864"/>
            <a:ext cx="0" cy="2484437"/>
          </a:xfrm>
          <a:prstGeom prst="line">
            <a:avLst/>
          </a:prstGeom>
          <a:noFill/>
          <a:ln w="9525">
            <a:solidFill>
              <a:srgbClr val="FFFF00"/>
            </a:solidFill>
            <a:round/>
            <a:headEnd/>
            <a:tailEnd/>
          </a:ln>
        </p:spPr>
        <p:txBody>
          <a:bodyPr wrap="none"/>
          <a:lstStyle/>
          <a:p>
            <a:endParaRPr lang="en-US" sz="3200">
              <a:solidFill>
                <a:srgbClr val="FFFFFF"/>
              </a:solidFill>
            </a:endParaRPr>
          </a:p>
        </p:txBody>
      </p:sp>
      <p:sp>
        <p:nvSpPr>
          <p:cNvPr id="19478" name="Line 26"/>
          <p:cNvSpPr>
            <a:spLocks noChangeShapeType="1"/>
          </p:cNvSpPr>
          <p:nvPr/>
        </p:nvSpPr>
        <p:spPr bwMode="auto">
          <a:xfrm>
            <a:off x="6888163" y="3638551"/>
            <a:ext cx="3600451" cy="0"/>
          </a:xfrm>
          <a:prstGeom prst="line">
            <a:avLst/>
          </a:prstGeom>
          <a:noFill/>
          <a:ln w="9525">
            <a:solidFill>
              <a:srgbClr val="FFFF00"/>
            </a:solidFill>
            <a:round/>
            <a:headEnd/>
            <a:tailEnd/>
          </a:ln>
        </p:spPr>
        <p:txBody>
          <a:bodyPr wrap="none"/>
          <a:lstStyle/>
          <a:p>
            <a:endParaRPr lang="en-US" sz="3200">
              <a:solidFill>
                <a:srgbClr val="FFFFFF"/>
              </a:solidFill>
            </a:endParaRPr>
          </a:p>
        </p:txBody>
      </p:sp>
      <p:sp>
        <p:nvSpPr>
          <p:cNvPr id="19479" name="Text Box 27"/>
          <p:cNvSpPr txBox="1">
            <a:spLocks noChangeArrowheads="1"/>
          </p:cNvSpPr>
          <p:nvPr/>
        </p:nvSpPr>
        <p:spPr bwMode="auto">
          <a:xfrm>
            <a:off x="6203950" y="3355975"/>
            <a:ext cx="684803" cy="523220"/>
          </a:xfrm>
          <a:prstGeom prst="rect">
            <a:avLst/>
          </a:prstGeom>
          <a:noFill/>
          <a:ln w="9525">
            <a:noFill/>
            <a:miter lim="800000"/>
            <a:headEnd/>
            <a:tailEnd/>
          </a:ln>
        </p:spPr>
        <p:txBody>
          <a:bodyPr wrap="none">
            <a:spAutoFit/>
          </a:bodyPr>
          <a:lstStyle/>
          <a:p>
            <a:r>
              <a:rPr lang="en-US" sz="2800">
                <a:solidFill>
                  <a:srgbClr val="FFFFFF"/>
                </a:solidFill>
              </a:rPr>
              <a:t>0.0</a:t>
            </a:r>
          </a:p>
        </p:txBody>
      </p:sp>
      <p:sp>
        <p:nvSpPr>
          <p:cNvPr id="19480" name="Rectangle 28"/>
          <p:cNvSpPr>
            <a:spLocks noChangeArrowheads="1"/>
          </p:cNvSpPr>
          <p:nvPr/>
        </p:nvSpPr>
        <p:spPr bwMode="auto">
          <a:xfrm rot="-5400000">
            <a:off x="5861765" y="2632841"/>
            <a:ext cx="1297150" cy="400110"/>
          </a:xfrm>
          <a:prstGeom prst="rect">
            <a:avLst/>
          </a:prstGeom>
          <a:noFill/>
          <a:ln w="9525">
            <a:noFill/>
            <a:miter lim="800000"/>
            <a:headEnd/>
            <a:tailEnd/>
          </a:ln>
        </p:spPr>
        <p:txBody>
          <a:bodyPr wrap="none">
            <a:spAutoFit/>
          </a:bodyPr>
          <a:lstStyle/>
          <a:p>
            <a:r>
              <a:rPr lang="en-US" sz="2000" dirty="0">
                <a:solidFill>
                  <a:srgbClr val="FFFFFF"/>
                </a:solidFill>
              </a:rPr>
              <a:t>Recharge</a:t>
            </a:r>
          </a:p>
        </p:txBody>
      </p:sp>
      <p:sp>
        <p:nvSpPr>
          <p:cNvPr id="19481" name="Text Box 32"/>
          <p:cNvSpPr txBox="1">
            <a:spLocks noChangeArrowheads="1"/>
          </p:cNvSpPr>
          <p:nvPr/>
        </p:nvSpPr>
        <p:spPr bwMode="auto">
          <a:xfrm>
            <a:off x="9066213" y="2887664"/>
            <a:ext cx="1245854" cy="461665"/>
          </a:xfrm>
          <a:prstGeom prst="rect">
            <a:avLst/>
          </a:prstGeom>
          <a:noFill/>
          <a:ln w="9525">
            <a:noFill/>
            <a:miter lim="800000"/>
            <a:headEnd/>
            <a:tailEnd/>
          </a:ln>
        </p:spPr>
        <p:txBody>
          <a:bodyPr wrap="none">
            <a:spAutoFit/>
          </a:bodyPr>
          <a:lstStyle/>
          <a:p>
            <a:r>
              <a:rPr lang="en-US" sz="2400">
                <a:solidFill>
                  <a:srgbClr val="FFFFFF"/>
                </a:solidFill>
              </a:rPr>
              <a:t>Smooth</a:t>
            </a:r>
          </a:p>
        </p:txBody>
      </p:sp>
      <p:sp>
        <p:nvSpPr>
          <p:cNvPr id="19482" name="Text Box 34"/>
          <p:cNvSpPr txBox="1">
            <a:spLocks noChangeArrowheads="1"/>
          </p:cNvSpPr>
          <p:nvPr/>
        </p:nvSpPr>
        <p:spPr bwMode="auto">
          <a:xfrm>
            <a:off x="6975475" y="5372101"/>
            <a:ext cx="3350597" cy="461665"/>
          </a:xfrm>
          <a:prstGeom prst="rect">
            <a:avLst/>
          </a:prstGeom>
          <a:noFill/>
          <a:ln w="9525">
            <a:noFill/>
            <a:miter lim="800000"/>
            <a:headEnd/>
            <a:tailEnd/>
          </a:ln>
        </p:spPr>
        <p:txBody>
          <a:bodyPr wrap="none">
            <a:spAutoFit/>
          </a:bodyPr>
          <a:lstStyle/>
          <a:p>
            <a:r>
              <a:rPr lang="en-US" sz="2400">
                <a:solidFill>
                  <a:srgbClr val="FFFFFF"/>
                </a:solidFill>
              </a:rPr>
              <a:t>With micro topography </a:t>
            </a:r>
          </a:p>
        </p:txBody>
      </p:sp>
      <p:sp>
        <p:nvSpPr>
          <p:cNvPr id="19483" name="Freeform 35"/>
          <p:cNvSpPr>
            <a:spLocks/>
          </p:cNvSpPr>
          <p:nvPr/>
        </p:nvSpPr>
        <p:spPr bwMode="auto">
          <a:xfrm>
            <a:off x="6888163" y="2455047"/>
            <a:ext cx="3600451" cy="2305867"/>
          </a:xfrm>
          <a:custGeom>
            <a:avLst/>
            <a:gdLst>
              <a:gd name="T0" fmla="*/ 0 w 2268"/>
              <a:gd name="T1" fmla="*/ 23 h 1474"/>
              <a:gd name="T2" fmla="*/ 862 w 2268"/>
              <a:gd name="T3" fmla="*/ 23 h 1474"/>
              <a:gd name="T4" fmla="*/ 1066 w 2268"/>
              <a:gd name="T5" fmla="*/ 159 h 1474"/>
              <a:gd name="T6" fmla="*/ 1134 w 2268"/>
              <a:gd name="T7" fmla="*/ 771 h 1474"/>
              <a:gd name="T8" fmla="*/ 1179 w 2268"/>
              <a:gd name="T9" fmla="*/ 1179 h 1474"/>
              <a:gd name="T10" fmla="*/ 1497 w 2268"/>
              <a:gd name="T11" fmla="*/ 1338 h 1474"/>
              <a:gd name="T12" fmla="*/ 2268 w 2268"/>
              <a:gd name="T13" fmla="*/ 1474 h 1474"/>
              <a:gd name="T14" fmla="*/ 0 60000 65536"/>
              <a:gd name="T15" fmla="*/ 0 60000 65536"/>
              <a:gd name="T16" fmla="*/ 0 60000 65536"/>
              <a:gd name="T17" fmla="*/ 0 60000 65536"/>
              <a:gd name="T18" fmla="*/ 0 60000 65536"/>
              <a:gd name="T19" fmla="*/ 0 60000 65536"/>
              <a:gd name="T20" fmla="*/ 0 60000 65536"/>
              <a:gd name="T21" fmla="*/ 0 w 2268"/>
              <a:gd name="T22" fmla="*/ 0 h 1474"/>
              <a:gd name="T23" fmla="*/ 2268 w 2268"/>
              <a:gd name="T24" fmla="*/ 1474 h 1474"/>
              <a:gd name="connsiteX0" fmla="*/ 0 w 10000"/>
              <a:gd name="connsiteY0" fmla="*/ 29 h 9873"/>
              <a:gd name="connsiteX1" fmla="*/ 3801 w 10000"/>
              <a:gd name="connsiteY1" fmla="*/ 208 h 9873"/>
              <a:gd name="connsiteX2" fmla="*/ 4700 w 10000"/>
              <a:gd name="connsiteY2" fmla="*/ 952 h 9873"/>
              <a:gd name="connsiteX3" fmla="*/ 5000 w 10000"/>
              <a:gd name="connsiteY3" fmla="*/ 5104 h 9873"/>
              <a:gd name="connsiteX4" fmla="*/ 5198 w 10000"/>
              <a:gd name="connsiteY4" fmla="*/ 7872 h 9873"/>
              <a:gd name="connsiteX5" fmla="*/ 6601 w 10000"/>
              <a:gd name="connsiteY5" fmla="*/ 8950 h 9873"/>
              <a:gd name="connsiteX6" fmla="*/ 10000 w 10000"/>
              <a:gd name="connsiteY6" fmla="*/ 9873 h 9873"/>
              <a:gd name="connsiteX0" fmla="*/ 0 w 10000"/>
              <a:gd name="connsiteY0" fmla="*/ 39 h 10010"/>
              <a:gd name="connsiteX1" fmla="*/ 3801 w 10000"/>
              <a:gd name="connsiteY1" fmla="*/ 221 h 10010"/>
              <a:gd name="connsiteX2" fmla="*/ 4778 w 10000"/>
              <a:gd name="connsiteY2" fmla="*/ 1397 h 10010"/>
              <a:gd name="connsiteX3" fmla="*/ 5000 w 10000"/>
              <a:gd name="connsiteY3" fmla="*/ 5180 h 10010"/>
              <a:gd name="connsiteX4" fmla="*/ 5198 w 10000"/>
              <a:gd name="connsiteY4" fmla="*/ 7983 h 10010"/>
              <a:gd name="connsiteX5" fmla="*/ 6601 w 10000"/>
              <a:gd name="connsiteY5" fmla="*/ 9075 h 10010"/>
              <a:gd name="connsiteX6" fmla="*/ 10000 w 10000"/>
              <a:gd name="connsiteY6" fmla="*/ 10010 h 10010"/>
              <a:gd name="connsiteX0" fmla="*/ 0 w 10000"/>
              <a:gd name="connsiteY0" fmla="*/ 39 h 10010"/>
              <a:gd name="connsiteX1" fmla="*/ 3801 w 10000"/>
              <a:gd name="connsiteY1" fmla="*/ 221 h 10010"/>
              <a:gd name="connsiteX2" fmla="*/ 4817 w 10000"/>
              <a:gd name="connsiteY2" fmla="*/ 1397 h 10010"/>
              <a:gd name="connsiteX3" fmla="*/ 5000 w 10000"/>
              <a:gd name="connsiteY3" fmla="*/ 5180 h 10010"/>
              <a:gd name="connsiteX4" fmla="*/ 5198 w 10000"/>
              <a:gd name="connsiteY4" fmla="*/ 7983 h 10010"/>
              <a:gd name="connsiteX5" fmla="*/ 6601 w 10000"/>
              <a:gd name="connsiteY5" fmla="*/ 9075 h 10010"/>
              <a:gd name="connsiteX6" fmla="*/ 10000 w 10000"/>
              <a:gd name="connsiteY6" fmla="*/ 10010 h 10010"/>
              <a:gd name="connsiteX0" fmla="*/ 0 w 10000"/>
              <a:gd name="connsiteY0" fmla="*/ 36 h 10007"/>
              <a:gd name="connsiteX1" fmla="*/ 3801 w 10000"/>
              <a:gd name="connsiteY1" fmla="*/ 218 h 10007"/>
              <a:gd name="connsiteX2" fmla="*/ 4933 w 10000"/>
              <a:gd name="connsiteY2" fmla="*/ 1273 h 10007"/>
              <a:gd name="connsiteX3" fmla="*/ 5000 w 10000"/>
              <a:gd name="connsiteY3" fmla="*/ 5177 h 10007"/>
              <a:gd name="connsiteX4" fmla="*/ 5198 w 10000"/>
              <a:gd name="connsiteY4" fmla="*/ 7980 h 10007"/>
              <a:gd name="connsiteX5" fmla="*/ 6601 w 10000"/>
              <a:gd name="connsiteY5" fmla="*/ 9072 h 10007"/>
              <a:gd name="connsiteX6" fmla="*/ 10000 w 10000"/>
              <a:gd name="connsiteY6" fmla="*/ 10007 h 10007"/>
              <a:gd name="connsiteX0" fmla="*/ 0 w 10000"/>
              <a:gd name="connsiteY0" fmla="*/ 36 h 10007"/>
              <a:gd name="connsiteX1" fmla="*/ 3801 w 10000"/>
              <a:gd name="connsiteY1" fmla="*/ 218 h 10007"/>
              <a:gd name="connsiteX2" fmla="*/ 4933 w 10000"/>
              <a:gd name="connsiteY2" fmla="*/ 1273 h 10007"/>
              <a:gd name="connsiteX3" fmla="*/ 5000 w 10000"/>
              <a:gd name="connsiteY3" fmla="*/ 5177 h 10007"/>
              <a:gd name="connsiteX4" fmla="*/ 5198 w 10000"/>
              <a:gd name="connsiteY4" fmla="*/ 7980 h 10007"/>
              <a:gd name="connsiteX5" fmla="*/ 6601 w 10000"/>
              <a:gd name="connsiteY5" fmla="*/ 9072 h 10007"/>
              <a:gd name="connsiteX6" fmla="*/ 10000 w 10000"/>
              <a:gd name="connsiteY6" fmla="*/ 10007 h 10007"/>
              <a:gd name="connsiteX0" fmla="*/ 0 w 10000"/>
              <a:gd name="connsiteY0" fmla="*/ 36 h 10007"/>
              <a:gd name="connsiteX1" fmla="*/ 3801 w 10000"/>
              <a:gd name="connsiteY1" fmla="*/ 218 h 10007"/>
              <a:gd name="connsiteX2" fmla="*/ 4933 w 10000"/>
              <a:gd name="connsiteY2" fmla="*/ 1273 h 10007"/>
              <a:gd name="connsiteX3" fmla="*/ 5000 w 10000"/>
              <a:gd name="connsiteY3" fmla="*/ 5177 h 10007"/>
              <a:gd name="connsiteX4" fmla="*/ 5198 w 10000"/>
              <a:gd name="connsiteY4" fmla="*/ 7980 h 10007"/>
              <a:gd name="connsiteX5" fmla="*/ 6601 w 10000"/>
              <a:gd name="connsiteY5" fmla="*/ 9072 h 10007"/>
              <a:gd name="connsiteX6" fmla="*/ 10000 w 10000"/>
              <a:gd name="connsiteY6" fmla="*/ 10007 h 10007"/>
              <a:gd name="connsiteX0" fmla="*/ 0 w 10000"/>
              <a:gd name="connsiteY0" fmla="*/ 36 h 10007"/>
              <a:gd name="connsiteX1" fmla="*/ 3801 w 10000"/>
              <a:gd name="connsiteY1" fmla="*/ 218 h 10007"/>
              <a:gd name="connsiteX2" fmla="*/ 4933 w 10000"/>
              <a:gd name="connsiteY2" fmla="*/ 1273 h 10007"/>
              <a:gd name="connsiteX3" fmla="*/ 5000 w 10000"/>
              <a:gd name="connsiteY3" fmla="*/ 5177 h 10007"/>
              <a:gd name="connsiteX4" fmla="*/ 5198 w 10000"/>
              <a:gd name="connsiteY4" fmla="*/ 7980 h 10007"/>
              <a:gd name="connsiteX5" fmla="*/ 6601 w 10000"/>
              <a:gd name="connsiteY5" fmla="*/ 9072 h 10007"/>
              <a:gd name="connsiteX6" fmla="*/ 10000 w 10000"/>
              <a:gd name="connsiteY6" fmla="*/ 10007 h 10007"/>
              <a:gd name="connsiteX0" fmla="*/ 0 w 10000"/>
              <a:gd name="connsiteY0" fmla="*/ 36 h 10007"/>
              <a:gd name="connsiteX1" fmla="*/ 3801 w 10000"/>
              <a:gd name="connsiteY1" fmla="*/ 218 h 10007"/>
              <a:gd name="connsiteX2" fmla="*/ 4933 w 10000"/>
              <a:gd name="connsiteY2" fmla="*/ 1273 h 10007"/>
              <a:gd name="connsiteX3" fmla="*/ 5000 w 10000"/>
              <a:gd name="connsiteY3" fmla="*/ 5177 h 10007"/>
              <a:gd name="connsiteX4" fmla="*/ 5198 w 10000"/>
              <a:gd name="connsiteY4" fmla="*/ 7980 h 10007"/>
              <a:gd name="connsiteX5" fmla="*/ 6601 w 10000"/>
              <a:gd name="connsiteY5" fmla="*/ 9072 h 10007"/>
              <a:gd name="connsiteX6" fmla="*/ 10000 w 10000"/>
              <a:gd name="connsiteY6" fmla="*/ 10007 h 10007"/>
              <a:gd name="connsiteX0" fmla="*/ 0 w 10000"/>
              <a:gd name="connsiteY0" fmla="*/ 9 h 9980"/>
              <a:gd name="connsiteX1" fmla="*/ 3491 w 10000"/>
              <a:gd name="connsiteY1" fmla="*/ 674 h 9980"/>
              <a:gd name="connsiteX2" fmla="*/ 4933 w 10000"/>
              <a:gd name="connsiteY2" fmla="*/ 1246 h 9980"/>
              <a:gd name="connsiteX3" fmla="*/ 5000 w 10000"/>
              <a:gd name="connsiteY3" fmla="*/ 5150 h 9980"/>
              <a:gd name="connsiteX4" fmla="*/ 5198 w 10000"/>
              <a:gd name="connsiteY4" fmla="*/ 7953 h 9980"/>
              <a:gd name="connsiteX5" fmla="*/ 6601 w 10000"/>
              <a:gd name="connsiteY5" fmla="*/ 9045 h 9980"/>
              <a:gd name="connsiteX6" fmla="*/ 10000 w 10000"/>
              <a:gd name="connsiteY6" fmla="*/ 9980 h 9980"/>
              <a:gd name="connsiteX0" fmla="*/ 0 w 10000"/>
              <a:gd name="connsiteY0" fmla="*/ 10 h 10001"/>
              <a:gd name="connsiteX1" fmla="*/ 3491 w 10000"/>
              <a:gd name="connsiteY1" fmla="*/ 676 h 10001"/>
              <a:gd name="connsiteX2" fmla="*/ 4778 w 10000"/>
              <a:gd name="connsiteY2" fmla="*/ 1915 h 10001"/>
              <a:gd name="connsiteX3" fmla="*/ 5000 w 10000"/>
              <a:gd name="connsiteY3" fmla="*/ 5161 h 10001"/>
              <a:gd name="connsiteX4" fmla="*/ 5198 w 10000"/>
              <a:gd name="connsiteY4" fmla="*/ 7970 h 10001"/>
              <a:gd name="connsiteX5" fmla="*/ 6601 w 10000"/>
              <a:gd name="connsiteY5" fmla="*/ 9064 h 10001"/>
              <a:gd name="connsiteX6" fmla="*/ 10000 w 10000"/>
              <a:gd name="connsiteY6" fmla="*/ 10001 h 10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1">
                <a:moveTo>
                  <a:pt x="0" y="10"/>
                </a:moveTo>
                <a:cubicBezTo>
                  <a:pt x="1508" y="-72"/>
                  <a:pt x="2695" y="358"/>
                  <a:pt x="3491" y="676"/>
                </a:cubicBezTo>
                <a:cubicBezTo>
                  <a:pt x="4287" y="994"/>
                  <a:pt x="4527" y="1168"/>
                  <a:pt x="4778" y="1915"/>
                </a:cubicBezTo>
                <a:cubicBezTo>
                  <a:pt x="5030" y="2663"/>
                  <a:pt x="4930" y="4152"/>
                  <a:pt x="5000" y="5161"/>
                </a:cubicBezTo>
                <a:cubicBezTo>
                  <a:pt x="5070" y="6170"/>
                  <a:pt x="4934" y="7323"/>
                  <a:pt x="5198" y="7970"/>
                </a:cubicBezTo>
                <a:cubicBezTo>
                  <a:pt x="5463" y="8616"/>
                  <a:pt x="5802" y="8727"/>
                  <a:pt x="6601" y="9064"/>
                </a:cubicBezTo>
                <a:cubicBezTo>
                  <a:pt x="7399" y="9402"/>
                  <a:pt x="8699" y="9697"/>
                  <a:pt x="10000" y="10001"/>
                </a:cubicBezTo>
              </a:path>
            </a:pathLst>
          </a:custGeom>
          <a:noFill/>
          <a:ln w="38100">
            <a:solidFill>
              <a:schemeClr val="folHlink"/>
            </a:solidFill>
            <a:round/>
            <a:headEnd/>
            <a:tailEnd/>
          </a:ln>
        </p:spPr>
        <p:txBody>
          <a:bodyPr wrap="none"/>
          <a:lstStyle/>
          <a:p>
            <a:endParaRPr lang="en-US" sz="3200">
              <a:solidFill>
                <a:srgbClr val="FFFFFF"/>
              </a:solidFill>
            </a:endParaRPr>
          </a:p>
        </p:txBody>
      </p:sp>
      <p:sp>
        <p:nvSpPr>
          <p:cNvPr id="29" name="TextBox 28"/>
          <p:cNvSpPr txBox="1"/>
          <p:nvPr/>
        </p:nvSpPr>
        <p:spPr>
          <a:xfrm>
            <a:off x="2209802" y="1371600"/>
            <a:ext cx="8019183" cy="400110"/>
          </a:xfrm>
          <a:prstGeom prst="rect">
            <a:avLst/>
          </a:prstGeom>
          <a:noFill/>
        </p:spPr>
        <p:txBody>
          <a:bodyPr wrap="none" rtlCol="0">
            <a:spAutoFit/>
          </a:bodyPr>
          <a:lstStyle/>
          <a:p>
            <a:r>
              <a:rPr lang="en-US" sz="2000" dirty="0">
                <a:solidFill>
                  <a:srgbClr val="FFFFFF"/>
                </a:solidFill>
              </a:rPr>
              <a:t>Micro Topography Solves Infiltration/Discharge Discontinuity Problem</a:t>
            </a:r>
          </a:p>
        </p:txBody>
      </p:sp>
      <p:sp>
        <p:nvSpPr>
          <p:cNvPr id="3" name="Title 2">
            <a:extLst>
              <a:ext uri="{FF2B5EF4-FFF2-40B4-BE49-F238E27FC236}">
                <a16:creationId xmlns:a16="http://schemas.microsoft.com/office/drawing/2014/main" id="{049BFBBD-1E84-2549-B5E2-249BB8E4E56E}"/>
              </a:ext>
            </a:extLst>
          </p:cNvPr>
          <p:cNvSpPr>
            <a:spLocks noGrp="1"/>
          </p:cNvSpPr>
          <p:nvPr>
            <p:ph type="title"/>
          </p:nvPr>
        </p:nvSpPr>
        <p:spPr/>
        <p:txBody>
          <a:bodyPr/>
          <a:lstStyle/>
          <a:p>
            <a:r>
              <a:rPr lang="en-US" dirty="0"/>
              <a:t>UZF6 Package</a:t>
            </a:r>
          </a:p>
        </p:txBody>
      </p:sp>
    </p:spTree>
    <p:extLst>
      <p:ext uri="{BB962C8B-B14F-4D97-AF65-F5344CB8AC3E}">
        <p14:creationId xmlns:p14="http://schemas.microsoft.com/office/powerpoint/2010/main" val="16172944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6" name="Rectangle 3"/>
          <p:cNvSpPr>
            <a:spLocks noGrp="1" noChangeArrowheads="1"/>
          </p:cNvSpPr>
          <p:nvPr>
            <p:ph type="body" sz="half" idx="1"/>
          </p:nvPr>
        </p:nvSpPr>
        <p:spPr>
          <a:xfrm>
            <a:off x="2222501" y="1485901"/>
            <a:ext cx="7708900" cy="1116887"/>
          </a:xfrm>
        </p:spPr>
        <p:txBody>
          <a:bodyPr/>
          <a:lstStyle/>
          <a:p>
            <a:pPr marL="609585" indent="-609585" eaLnBrk="1" hangingPunct="1">
              <a:lnSpc>
                <a:spcPct val="80000"/>
              </a:lnSpc>
              <a:buFontTx/>
              <a:buAutoNum type="arabicPeriod" startAt="2"/>
            </a:pPr>
            <a:endParaRPr lang="en-US"/>
          </a:p>
          <a:p>
            <a:pPr marL="609585" indent="-609585" eaLnBrk="1" hangingPunct="1">
              <a:lnSpc>
                <a:spcPct val="80000"/>
              </a:lnSpc>
            </a:pPr>
            <a:endParaRPr lang="en-US"/>
          </a:p>
        </p:txBody>
      </p:sp>
      <p:pic>
        <p:nvPicPr>
          <p:cNvPr id="2" name="Picture 1" descr="gwf-fig7-17.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76153" y="2093959"/>
            <a:ext cx="6239697" cy="3260531"/>
          </a:xfrm>
          <a:prstGeom prst="rect">
            <a:avLst/>
          </a:prstGeom>
          <a:solidFill>
            <a:schemeClr val="bg1"/>
          </a:solidFill>
        </p:spPr>
      </p:pic>
      <p:sp>
        <p:nvSpPr>
          <p:cNvPr id="7" name="TextBox 6"/>
          <p:cNvSpPr txBox="1"/>
          <p:nvPr/>
        </p:nvSpPr>
        <p:spPr>
          <a:xfrm>
            <a:off x="914400" y="1562572"/>
            <a:ext cx="7365286" cy="400110"/>
          </a:xfrm>
          <a:prstGeom prst="rect">
            <a:avLst/>
          </a:prstGeom>
          <a:noFill/>
        </p:spPr>
        <p:txBody>
          <a:bodyPr wrap="none" rtlCol="0">
            <a:spAutoFit/>
          </a:bodyPr>
          <a:lstStyle/>
          <a:p>
            <a:r>
              <a:rPr lang="en-US" sz="2000" dirty="0">
                <a:solidFill>
                  <a:srgbClr val="FFFFFF"/>
                </a:solidFill>
              </a:rPr>
              <a:t>Groundwater Discharge—Water Table is Close to Land Surface</a:t>
            </a:r>
          </a:p>
        </p:txBody>
      </p:sp>
      <p:pic>
        <p:nvPicPr>
          <p:cNvPr id="3" name="Picture 2"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8951" y="5498692"/>
            <a:ext cx="8674100" cy="889000"/>
          </a:xfrm>
          <a:prstGeom prst="rect">
            <a:avLst/>
          </a:prstGeom>
        </p:spPr>
      </p:pic>
      <p:sp>
        <p:nvSpPr>
          <p:cNvPr id="9" name="Title 2">
            <a:extLst>
              <a:ext uri="{FF2B5EF4-FFF2-40B4-BE49-F238E27FC236}">
                <a16:creationId xmlns:a16="http://schemas.microsoft.com/office/drawing/2014/main" id="{A515553F-760F-E84E-93AF-C3F8A529C578}"/>
              </a:ext>
            </a:extLst>
          </p:cNvPr>
          <p:cNvSpPr>
            <a:spLocks noGrp="1"/>
          </p:cNvSpPr>
          <p:nvPr>
            <p:ph type="title"/>
          </p:nvPr>
        </p:nvSpPr>
        <p:spPr>
          <a:xfrm>
            <a:off x="508000" y="152400"/>
            <a:ext cx="11074400" cy="1143000"/>
          </a:xfrm>
        </p:spPr>
        <p:txBody>
          <a:bodyPr/>
          <a:lstStyle/>
          <a:p>
            <a:r>
              <a:rPr lang="en-US" dirty="0"/>
              <a:t>UZF6 Package</a:t>
            </a:r>
          </a:p>
        </p:txBody>
      </p:sp>
    </p:spTree>
    <p:extLst>
      <p:ext uri="{BB962C8B-B14F-4D97-AF65-F5344CB8AC3E}">
        <p14:creationId xmlns:p14="http://schemas.microsoft.com/office/powerpoint/2010/main" val="856675846"/>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DE12625-E57A-BD44-B0BF-74E8C82123CD}"/>
              </a:ext>
            </a:extLst>
          </p:cNvPr>
          <p:cNvSpPr>
            <a:spLocks noGrp="1"/>
          </p:cNvSpPr>
          <p:nvPr>
            <p:ph type="title"/>
          </p:nvPr>
        </p:nvSpPr>
        <p:spPr/>
        <p:txBody>
          <a:bodyPr/>
          <a:lstStyle/>
          <a:p>
            <a:r>
              <a:rPr lang="en-US" dirty="0"/>
              <a:t>GWF Documentation</a:t>
            </a:r>
          </a:p>
        </p:txBody>
      </p:sp>
      <p:pic>
        <p:nvPicPr>
          <p:cNvPr id="5" name="Picture 4">
            <a:extLst>
              <a:ext uri="{FF2B5EF4-FFF2-40B4-BE49-F238E27FC236}">
                <a16:creationId xmlns:a16="http://schemas.microsoft.com/office/drawing/2014/main" id="{E0831E32-BE9C-E34E-88EE-83A149713EC7}"/>
              </a:ext>
            </a:extLst>
          </p:cNvPr>
          <p:cNvPicPr>
            <a:picLocks noChangeAspect="1"/>
          </p:cNvPicPr>
          <p:nvPr/>
        </p:nvPicPr>
        <p:blipFill>
          <a:blip r:embed="rId2"/>
          <a:stretch>
            <a:fillRect/>
          </a:stretch>
        </p:blipFill>
        <p:spPr>
          <a:xfrm>
            <a:off x="2895601" y="1493420"/>
            <a:ext cx="3003319" cy="3871161"/>
          </a:xfrm>
          <a:prstGeom prst="rect">
            <a:avLst/>
          </a:prstGeom>
        </p:spPr>
      </p:pic>
      <p:pic>
        <p:nvPicPr>
          <p:cNvPr id="6" name="Picture 5">
            <a:extLst>
              <a:ext uri="{FF2B5EF4-FFF2-40B4-BE49-F238E27FC236}">
                <a16:creationId xmlns:a16="http://schemas.microsoft.com/office/drawing/2014/main" id="{BC89823D-EDF1-2F40-896D-0C0085999BE0}"/>
              </a:ext>
            </a:extLst>
          </p:cNvPr>
          <p:cNvPicPr>
            <a:picLocks noChangeAspect="1"/>
          </p:cNvPicPr>
          <p:nvPr/>
        </p:nvPicPr>
        <p:blipFill>
          <a:blip r:embed="rId3"/>
          <a:stretch>
            <a:fillRect/>
          </a:stretch>
        </p:blipFill>
        <p:spPr>
          <a:xfrm>
            <a:off x="6553200" y="1493420"/>
            <a:ext cx="2975558" cy="3871161"/>
          </a:xfrm>
          <a:prstGeom prst="rect">
            <a:avLst/>
          </a:prstGeom>
        </p:spPr>
      </p:pic>
    </p:spTree>
    <p:extLst>
      <p:ext uri="{BB962C8B-B14F-4D97-AF65-F5344CB8AC3E}">
        <p14:creationId xmlns:p14="http://schemas.microsoft.com/office/powerpoint/2010/main" val="2683443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1" y="2187142"/>
            <a:ext cx="2672743" cy="270510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819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5707" y="2187142"/>
            <a:ext cx="2648931" cy="2798869"/>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8197"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45395" y="2187142"/>
            <a:ext cx="2577428" cy="2345532"/>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2" name="TextBox 1"/>
          <p:cNvSpPr txBox="1"/>
          <p:nvPr/>
        </p:nvSpPr>
        <p:spPr>
          <a:xfrm>
            <a:off x="2331700" y="1659568"/>
            <a:ext cx="1667444" cy="400110"/>
          </a:xfrm>
          <a:prstGeom prst="rect">
            <a:avLst/>
          </a:prstGeom>
          <a:noFill/>
        </p:spPr>
        <p:txBody>
          <a:bodyPr wrap="none" rtlCol="0">
            <a:spAutoFit/>
          </a:bodyPr>
          <a:lstStyle/>
          <a:p>
            <a:r>
              <a:rPr lang="en-US" sz="2000" dirty="0">
                <a:solidFill>
                  <a:srgbClr val="FFFFFF"/>
                </a:solidFill>
              </a:rPr>
              <a:t>UZF model 1</a:t>
            </a:r>
          </a:p>
        </p:txBody>
      </p:sp>
      <p:sp>
        <p:nvSpPr>
          <p:cNvPr id="10" name="TextBox 9"/>
          <p:cNvSpPr txBox="1"/>
          <p:nvPr/>
        </p:nvSpPr>
        <p:spPr>
          <a:xfrm>
            <a:off x="5200637" y="1659568"/>
            <a:ext cx="1667444" cy="400110"/>
          </a:xfrm>
          <a:prstGeom prst="rect">
            <a:avLst/>
          </a:prstGeom>
          <a:noFill/>
        </p:spPr>
        <p:txBody>
          <a:bodyPr wrap="none" rtlCol="0">
            <a:spAutoFit/>
          </a:bodyPr>
          <a:lstStyle/>
          <a:p>
            <a:r>
              <a:rPr lang="en-US" sz="2000" dirty="0">
                <a:solidFill>
                  <a:srgbClr val="FFFFFF"/>
                </a:solidFill>
              </a:rPr>
              <a:t>UZF model 2</a:t>
            </a:r>
          </a:p>
        </p:txBody>
      </p:sp>
      <p:sp>
        <p:nvSpPr>
          <p:cNvPr id="11" name="TextBox 10"/>
          <p:cNvSpPr txBox="1"/>
          <p:nvPr/>
        </p:nvSpPr>
        <p:spPr>
          <a:xfrm>
            <a:off x="8046701" y="1659568"/>
            <a:ext cx="1667444" cy="400110"/>
          </a:xfrm>
          <a:prstGeom prst="rect">
            <a:avLst/>
          </a:prstGeom>
          <a:noFill/>
        </p:spPr>
        <p:txBody>
          <a:bodyPr wrap="none" rtlCol="0">
            <a:spAutoFit/>
          </a:bodyPr>
          <a:lstStyle/>
          <a:p>
            <a:r>
              <a:rPr lang="en-US" sz="2000" dirty="0">
                <a:solidFill>
                  <a:srgbClr val="FFFFFF"/>
                </a:solidFill>
              </a:rPr>
              <a:t>UZF model 3</a:t>
            </a:r>
          </a:p>
        </p:txBody>
      </p:sp>
      <p:sp>
        <p:nvSpPr>
          <p:cNvPr id="12" name="TextBox 11"/>
          <p:cNvSpPr txBox="1"/>
          <p:nvPr/>
        </p:nvSpPr>
        <p:spPr>
          <a:xfrm>
            <a:off x="2131826" y="4956621"/>
            <a:ext cx="2064989" cy="400110"/>
          </a:xfrm>
          <a:prstGeom prst="rect">
            <a:avLst/>
          </a:prstGeom>
          <a:noFill/>
        </p:spPr>
        <p:txBody>
          <a:bodyPr wrap="none" rtlCol="0">
            <a:spAutoFit/>
          </a:bodyPr>
          <a:lstStyle/>
          <a:p>
            <a:r>
              <a:rPr lang="en-US" sz="2000" dirty="0">
                <a:solidFill>
                  <a:srgbClr val="FFFFFF"/>
                </a:solidFill>
              </a:rPr>
              <a:t>Stream seepage</a:t>
            </a:r>
          </a:p>
        </p:txBody>
      </p:sp>
      <p:sp>
        <p:nvSpPr>
          <p:cNvPr id="13" name="TextBox 12"/>
          <p:cNvSpPr txBox="1"/>
          <p:nvPr/>
        </p:nvSpPr>
        <p:spPr>
          <a:xfrm>
            <a:off x="5243156" y="4956621"/>
            <a:ext cx="1582484" cy="400110"/>
          </a:xfrm>
          <a:prstGeom prst="rect">
            <a:avLst/>
          </a:prstGeom>
          <a:noFill/>
        </p:spPr>
        <p:txBody>
          <a:bodyPr wrap="none" rtlCol="0">
            <a:spAutoFit/>
          </a:bodyPr>
          <a:lstStyle/>
          <a:p>
            <a:r>
              <a:rPr lang="en-US" sz="2000" dirty="0">
                <a:solidFill>
                  <a:srgbClr val="FFFFFF"/>
                </a:solidFill>
              </a:rPr>
              <a:t>Ponds/lakes</a:t>
            </a:r>
          </a:p>
        </p:txBody>
      </p:sp>
      <p:sp>
        <p:nvSpPr>
          <p:cNvPr id="14" name="TextBox 13"/>
          <p:cNvSpPr txBox="1"/>
          <p:nvPr/>
        </p:nvSpPr>
        <p:spPr>
          <a:xfrm>
            <a:off x="7918086" y="4956621"/>
            <a:ext cx="1923925" cy="400110"/>
          </a:xfrm>
          <a:prstGeom prst="rect">
            <a:avLst/>
          </a:prstGeom>
          <a:noFill/>
        </p:spPr>
        <p:txBody>
          <a:bodyPr wrap="none" rtlCol="0">
            <a:spAutoFit/>
          </a:bodyPr>
          <a:lstStyle/>
          <a:p>
            <a:r>
              <a:rPr lang="en-US" sz="2000" dirty="0">
                <a:solidFill>
                  <a:srgbClr val="FFFFFF"/>
                </a:solidFill>
              </a:rPr>
              <a:t>Mountain slope</a:t>
            </a:r>
          </a:p>
        </p:txBody>
      </p:sp>
      <p:sp>
        <p:nvSpPr>
          <p:cNvPr id="15" name="Title 2">
            <a:extLst>
              <a:ext uri="{FF2B5EF4-FFF2-40B4-BE49-F238E27FC236}">
                <a16:creationId xmlns:a16="http://schemas.microsoft.com/office/drawing/2014/main" id="{1CD4D74D-0558-4249-A312-6974B9D75C9F}"/>
              </a:ext>
            </a:extLst>
          </p:cNvPr>
          <p:cNvSpPr>
            <a:spLocks noGrp="1"/>
          </p:cNvSpPr>
          <p:nvPr>
            <p:ph type="title"/>
          </p:nvPr>
        </p:nvSpPr>
        <p:spPr>
          <a:xfrm>
            <a:off x="508000" y="152400"/>
            <a:ext cx="11074400" cy="1143000"/>
          </a:xfrm>
        </p:spPr>
        <p:txBody>
          <a:bodyPr/>
          <a:lstStyle/>
          <a:p>
            <a:r>
              <a:rPr lang="en-US" dirty="0"/>
              <a:t>UZF6 Package</a:t>
            </a:r>
          </a:p>
        </p:txBody>
      </p:sp>
    </p:spTree>
    <p:extLst>
      <p:ext uri="{BB962C8B-B14F-4D97-AF65-F5344CB8AC3E}">
        <p14:creationId xmlns:p14="http://schemas.microsoft.com/office/powerpoint/2010/main" val="2598261077"/>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14CFE78C-8030-7243-A827-EB619D2F83E7}"/>
              </a:ext>
            </a:extLst>
          </p:cNvPr>
          <p:cNvGrpSpPr/>
          <p:nvPr/>
        </p:nvGrpSpPr>
        <p:grpSpPr>
          <a:xfrm>
            <a:off x="1975803" y="1876200"/>
            <a:ext cx="8240396" cy="4071169"/>
            <a:chOff x="1404851" y="990121"/>
            <a:chExt cx="6180297" cy="3053377"/>
          </a:xfrm>
        </p:grpSpPr>
        <p:sp>
          <p:nvSpPr>
            <p:cNvPr id="6" name="TextBox 5"/>
            <p:cNvSpPr txBox="1"/>
            <p:nvPr/>
          </p:nvSpPr>
          <p:spPr>
            <a:xfrm>
              <a:off x="5168652" y="1165313"/>
              <a:ext cx="1749374" cy="346249"/>
            </a:xfrm>
            <a:prstGeom prst="rect">
              <a:avLst/>
            </a:prstGeom>
            <a:noFill/>
          </p:spPr>
          <p:txBody>
            <a:bodyPr wrap="none" rtlCol="0">
              <a:spAutoFit/>
            </a:bodyPr>
            <a:lstStyle/>
            <a:p>
              <a:r>
                <a:rPr lang="en-US" sz="2400" dirty="0">
                  <a:solidFill>
                    <a:srgbClr val="FFFFFF"/>
                  </a:solidFill>
                  <a:latin typeface="Tekton Pro" pitchFamily="34" charset="0"/>
                </a:rPr>
                <a:t>Coarse GWF grid </a:t>
              </a:r>
            </a:p>
          </p:txBody>
        </p:sp>
        <p:sp>
          <p:nvSpPr>
            <p:cNvPr id="7" name="TextBox 6"/>
            <p:cNvSpPr txBox="1"/>
            <p:nvPr/>
          </p:nvSpPr>
          <p:spPr>
            <a:xfrm>
              <a:off x="4944817" y="3143251"/>
              <a:ext cx="2507543" cy="900247"/>
            </a:xfrm>
            <a:prstGeom prst="rect">
              <a:avLst/>
            </a:prstGeom>
            <a:noFill/>
          </p:spPr>
          <p:txBody>
            <a:bodyPr wrap="square" rtlCol="0">
              <a:spAutoFit/>
            </a:bodyPr>
            <a:lstStyle/>
            <a:p>
              <a:r>
                <a:rPr lang="en-US" sz="2400" dirty="0">
                  <a:solidFill>
                    <a:srgbClr val="FFFFFF"/>
                  </a:solidFill>
                  <a:latin typeface="Tekton Pro" pitchFamily="34" charset="0"/>
                </a:rPr>
                <a:t>UZF cells corresponding to different land use types</a:t>
              </a:r>
            </a:p>
          </p:txBody>
        </p:sp>
        <p:pic>
          <p:nvPicPr>
            <p:cNvPr id="3" name="Picture 2"/>
            <p:cNvPicPr>
              <a:picLocks noChangeAspect="1"/>
            </p:cNvPicPr>
            <p:nvPr/>
          </p:nvPicPr>
          <p:blipFill rotWithShape="1">
            <a:blip r:embed="rId2"/>
            <a:srcRect l="5382" t="15877" r="2527" b="19736"/>
            <a:stretch/>
          </p:blipFill>
          <p:spPr>
            <a:xfrm>
              <a:off x="1404851" y="990121"/>
              <a:ext cx="3217026" cy="2911533"/>
            </a:xfrm>
            <a:prstGeom prst="rect">
              <a:avLst/>
            </a:prstGeom>
          </p:spPr>
        </p:pic>
        <p:cxnSp>
          <p:nvCxnSpPr>
            <p:cNvPr id="10" name="Straight Arrow Connector 9"/>
            <p:cNvCxnSpPr>
              <a:stCxn id="6" idx="1"/>
            </p:cNvCxnSpPr>
            <p:nvPr/>
          </p:nvCxnSpPr>
          <p:spPr bwMode="auto">
            <a:xfrm flipH="1">
              <a:off x="3992189" y="1338437"/>
              <a:ext cx="1176463" cy="363595"/>
            </a:xfrm>
            <a:prstGeom prst="straightConnector1">
              <a:avLst/>
            </a:prstGeom>
            <a:noFill/>
            <a:ln w="28575" cap="flat" cmpd="sng" algn="ctr">
              <a:solidFill>
                <a:schemeClr val="bg1"/>
              </a:solidFill>
              <a:prstDash val="solid"/>
              <a:round/>
              <a:headEnd type="none" w="med" len="med"/>
              <a:tailEnd type="triangle"/>
            </a:ln>
            <a:effectLst/>
          </p:spPr>
        </p:cxnSp>
        <p:cxnSp>
          <p:nvCxnSpPr>
            <p:cNvPr id="12" name="Straight Arrow Connector 11"/>
            <p:cNvCxnSpPr/>
            <p:nvPr/>
          </p:nvCxnSpPr>
          <p:spPr bwMode="auto">
            <a:xfrm flipH="1" flipV="1">
              <a:off x="3125585" y="2160823"/>
              <a:ext cx="1952019" cy="130553"/>
            </a:xfrm>
            <a:prstGeom prst="straightConnector1">
              <a:avLst/>
            </a:prstGeom>
            <a:noFill/>
            <a:ln w="28575" cap="flat" cmpd="sng" algn="ctr">
              <a:solidFill>
                <a:schemeClr val="bg1"/>
              </a:solidFill>
              <a:prstDash val="solid"/>
              <a:round/>
              <a:headEnd type="none" w="med" len="med"/>
              <a:tailEnd type="triangle"/>
            </a:ln>
            <a:effectLst/>
          </p:spPr>
        </p:cxnSp>
        <p:sp>
          <p:nvSpPr>
            <p:cNvPr id="13" name="Rectangle 12"/>
            <p:cNvSpPr/>
            <p:nvPr/>
          </p:nvSpPr>
          <p:spPr bwMode="auto">
            <a:xfrm>
              <a:off x="2286001" y="1850271"/>
              <a:ext cx="800100" cy="751957"/>
            </a:xfrm>
            <a:prstGeom prst="rect">
              <a:avLst/>
            </a:prstGeom>
            <a:noFill/>
            <a:ln w="50800" cap="flat" cmpd="sng" algn="ctr">
              <a:solidFill>
                <a:srgbClr val="FFFF00"/>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377" eaLnBrk="1" hangingPunct="1"/>
              <a:endParaRPr lang="en-US" sz="2800">
                <a:latin typeface="Times New Roman" pitchFamily="18" charset="0"/>
              </a:endParaRPr>
            </a:p>
          </p:txBody>
        </p:sp>
        <p:sp>
          <p:nvSpPr>
            <p:cNvPr id="14" name="TextBox 13"/>
            <p:cNvSpPr txBox="1"/>
            <p:nvPr/>
          </p:nvSpPr>
          <p:spPr>
            <a:xfrm>
              <a:off x="5077605" y="2000251"/>
              <a:ext cx="2507543" cy="900247"/>
            </a:xfrm>
            <a:prstGeom prst="rect">
              <a:avLst/>
            </a:prstGeom>
            <a:noFill/>
          </p:spPr>
          <p:txBody>
            <a:bodyPr wrap="square" rtlCol="0">
              <a:spAutoFit/>
            </a:bodyPr>
            <a:lstStyle/>
            <a:p>
              <a:r>
                <a:rPr lang="en-US" sz="2400" dirty="0">
                  <a:solidFill>
                    <a:srgbClr val="FFFFFF"/>
                  </a:solidFill>
                  <a:latin typeface="Tekton Pro" pitchFamily="34" charset="0"/>
                </a:rPr>
                <a:t>UZF cells correspond to GWF grid in areas with less data</a:t>
              </a:r>
            </a:p>
          </p:txBody>
        </p:sp>
        <p:cxnSp>
          <p:nvCxnSpPr>
            <p:cNvPr id="16" name="Straight Arrow Connector 15"/>
            <p:cNvCxnSpPr/>
            <p:nvPr/>
          </p:nvCxnSpPr>
          <p:spPr bwMode="auto">
            <a:xfrm flipH="1" flipV="1">
              <a:off x="2938549" y="3008162"/>
              <a:ext cx="1956716" cy="433739"/>
            </a:xfrm>
            <a:prstGeom prst="straightConnector1">
              <a:avLst/>
            </a:prstGeom>
            <a:noFill/>
            <a:ln w="28575" cap="flat" cmpd="sng" algn="ctr">
              <a:solidFill>
                <a:schemeClr val="bg1"/>
              </a:solidFill>
              <a:prstDash val="solid"/>
              <a:round/>
              <a:headEnd type="none" w="med" len="med"/>
              <a:tailEnd type="triangle"/>
            </a:ln>
            <a:effectLst/>
          </p:spPr>
        </p:cxnSp>
      </p:grpSp>
      <p:sp>
        <p:nvSpPr>
          <p:cNvPr id="15" name="Title 2">
            <a:extLst>
              <a:ext uri="{FF2B5EF4-FFF2-40B4-BE49-F238E27FC236}">
                <a16:creationId xmlns:a16="http://schemas.microsoft.com/office/drawing/2014/main" id="{F1A78307-23FD-5247-A249-D46C377D62F8}"/>
              </a:ext>
            </a:extLst>
          </p:cNvPr>
          <p:cNvSpPr>
            <a:spLocks noGrp="1"/>
          </p:cNvSpPr>
          <p:nvPr>
            <p:ph type="title"/>
          </p:nvPr>
        </p:nvSpPr>
        <p:spPr>
          <a:xfrm>
            <a:off x="508000" y="152400"/>
            <a:ext cx="11074400" cy="1143000"/>
          </a:xfrm>
        </p:spPr>
        <p:txBody>
          <a:bodyPr/>
          <a:lstStyle/>
          <a:p>
            <a:r>
              <a:rPr lang="en-US" dirty="0"/>
              <a:t>UZF6 Package</a:t>
            </a:r>
          </a:p>
        </p:txBody>
      </p:sp>
    </p:spTree>
    <p:extLst>
      <p:ext uri="{BB962C8B-B14F-4D97-AF65-F5344CB8AC3E}">
        <p14:creationId xmlns:p14="http://schemas.microsoft.com/office/powerpoint/2010/main" val="2886322877"/>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UZF6 Package Input</a:t>
            </a:r>
          </a:p>
        </p:txBody>
      </p:sp>
      <p:sp>
        <p:nvSpPr>
          <p:cNvPr id="7" name="Text Box 2"/>
          <p:cNvSpPr txBox="1">
            <a:spLocks noChangeArrowheads="1"/>
          </p:cNvSpPr>
          <p:nvPr/>
        </p:nvSpPr>
        <p:spPr bwMode="auto">
          <a:xfrm>
            <a:off x="609601" y="1266506"/>
            <a:ext cx="8382000" cy="50783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defRPr/>
            </a:pPr>
            <a:r>
              <a:rPr lang="de-DE" sz="1200" dirty="0">
                <a:solidFill>
                  <a:srgbClr val="FFFF00"/>
                </a:solidFill>
                <a:latin typeface="Courier New"/>
                <a:cs typeface="Courier New"/>
              </a:rPr>
              <a:t>BEGIN OPTIONS</a:t>
            </a:r>
          </a:p>
          <a:p>
            <a:pPr eaLnBrk="1" hangingPunct="1">
              <a:defRPr/>
            </a:pPr>
            <a:r>
              <a:rPr lang="de-DE" sz="1200" dirty="0">
                <a:solidFill>
                  <a:srgbClr val="FFFF00"/>
                </a:solidFill>
                <a:latin typeface="Courier New"/>
                <a:cs typeface="Courier New"/>
              </a:rPr>
              <a:t>  BOUNDNAMES</a:t>
            </a:r>
          </a:p>
          <a:p>
            <a:pPr eaLnBrk="1" hangingPunct="1">
              <a:defRPr/>
            </a:pPr>
            <a:r>
              <a:rPr lang="de-DE" sz="1200" dirty="0">
                <a:solidFill>
                  <a:srgbClr val="FFFF00"/>
                </a:solidFill>
                <a:latin typeface="Courier New"/>
                <a:cs typeface="Courier New"/>
              </a:rPr>
              <a:t>  PRINT_INPUT</a:t>
            </a:r>
          </a:p>
          <a:p>
            <a:pPr eaLnBrk="1" hangingPunct="1">
              <a:defRPr/>
            </a:pPr>
            <a:r>
              <a:rPr lang="de-DE" sz="1200" dirty="0">
                <a:solidFill>
                  <a:srgbClr val="FFFF00"/>
                </a:solidFill>
                <a:latin typeface="Courier New"/>
                <a:cs typeface="Courier New"/>
              </a:rPr>
              <a:t>  PRINT_FLOWS</a:t>
            </a:r>
          </a:p>
          <a:p>
            <a:pPr eaLnBrk="1" hangingPunct="1">
              <a:defRPr/>
            </a:pPr>
            <a:r>
              <a:rPr lang="de-DE" sz="1200" dirty="0">
                <a:solidFill>
                  <a:srgbClr val="FFFF00"/>
                </a:solidFill>
                <a:latin typeface="Courier New"/>
                <a:cs typeface="Courier New"/>
              </a:rPr>
              <a:t>  SAVE_FLOWS</a:t>
            </a:r>
          </a:p>
          <a:p>
            <a:pPr eaLnBrk="1" hangingPunct="1">
              <a:defRPr/>
            </a:pPr>
            <a:r>
              <a:rPr lang="de-DE" sz="1200" dirty="0">
                <a:solidFill>
                  <a:srgbClr val="FFFF00"/>
                </a:solidFill>
                <a:latin typeface="Courier New"/>
                <a:cs typeface="Courier New"/>
              </a:rPr>
              <a:t>  SIMULATE_ET</a:t>
            </a:r>
          </a:p>
          <a:p>
            <a:pPr eaLnBrk="1" hangingPunct="1">
              <a:defRPr/>
            </a:pPr>
            <a:r>
              <a:rPr lang="de-DE" sz="1200" dirty="0">
                <a:solidFill>
                  <a:srgbClr val="FFFF00"/>
                </a:solidFill>
                <a:latin typeface="Courier New"/>
                <a:cs typeface="Courier New"/>
              </a:rPr>
              <a:t>  LINEAR_GWET</a:t>
            </a:r>
          </a:p>
          <a:p>
            <a:pPr eaLnBrk="1" hangingPunct="1">
              <a:defRPr/>
            </a:pPr>
            <a:r>
              <a:rPr lang="de-DE" sz="1200" dirty="0">
                <a:solidFill>
                  <a:srgbClr val="FFFF00"/>
                </a:solidFill>
                <a:latin typeface="Courier New"/>
                <a:cs typeface="Courier New"/>
              </a:rPr>
              <a:t>  SIMULATE_GWSEEP</a:t>
            </a:r>
          </a:p>
          <a:p>
            <a:pPr eaLnBrk="1" hangingPunct="1">
              <a:defRPr/>
            </a:pPr>
            <a:r>
              <a:rPr lang="de-DE" sz="1200" dirty="0">
                <a:solidFill>
                  <a:srgbClr val="FFFF00"/>
                </a:solidFill>
                <a:latin typeface="Courier New"/>
                <a:cs typeface="Courier New"/>
              </a:rPr>
              <a:t>  MOVER</a:t>
            </a:r>
          </a:p>
          <a:p>
            <a:pPr eaLnBrk="1" hangingPunct="1">
              <a:defRPr/>
            </a:pPr>
            <a:r>
              <a:rPr lang="de-DE" sz="1200" dirty="0">
                <a:solidFill>
                  <a:srgbClr val="FFFF00"/>
                </a:solidFill>
                <a:latin typeface="Courier New"/>
                <a:cs typeface="Courier New"/>
              </a:rPr>
              <a:t>  OBS6 FILEIN uzfp3_lakmvr_v2_uzf.obs</a:t>
            </a:r>
          </a:p>
          <a:p>
            <a:pPr eaLnBrk="1" hangingPunct="1">
              <a:defRPr/>
            </a:pPr>
            <a:r>
              <a:rPr lang="de-DE" sz="1200" dirty="0">
                <a:solidFill>
                  <a:srgbClr val="FFFF00"/>
                </a:solidFill>
                <a:latin typeface="Courier New"/>
                <a:cs typeface="Courier New"/>
              </a:rPr>
              <a:t>  BUDGET FILEOUT </a:t>
            </a:r>
            <a:r>
              <a:rPr lang="de-DE" sz="1200" dirty="0" err="1">
                <a:solidFill>
                  <a:srgbClr val="FFFF00"/>
                </a:solidFill>
                <a:latin typeface="Courier New"/>
                <a:cs typeface="Courier New"/>
              </a:rPr>
              <a:t>uzf.cbc</a:t>
            </a:r>
            <a:endParaRPr lang="de-DE" sz="1200" dirty="0">
              <a:solidFill>
                <a:srgbClr val="FFFF00"/>
              </a:solidFill>
              <a:latin typeface="Courier New"/>
              <a:cs typeface="Courier New"/>
            </a:endParaRPr>
          </a:p>
          <a:p>
            <a:pPr eaLnBrk="1" hangingPunct="1">
              <a:defRPr/>
            </a:pPr>
            <a:r>
              <a:rPr lang="de-DE" sz="1200" dirty="0">
                <a:solidFill>
                  <a:srgbClr val="FFFF00"/>
                </a:solidFill>
                <a:latin typeface="Courier New"/>
                <a:cs typeface="Courier New"/>
              </a:rPr>
              <a:t>END OPTIONS</a:t>
            </a:r>
          </a:p>
          <a:p>
            <a:pPr eaLnBrk="1" hangingPunct="1">
              <a:defRPr/>
            </a:pPr>
            <a:endParaRPr lang="de-DE" sz="1200" dirty="0">
              <a:solidFill>
                <a:srgbClr val="FFFF00"/>
              </a:solidFill>
              <a:latin typeface="Courier New"/>
              <a:cs typeface="Courier New"/>
            </a:endParaRPr>
          </a:p>
          <a:p>
            <a:pPr eaLnBrk="1" hangingPunct="1">
              <a:defRPr/>
            </a:pPr>
            <a:r>
              <a:rPr lang="de-DE" sz="1200" dirty="0">
                <a:solidFill>
                  <a:srgbClr val="FFFF00"/>
                </a:solidFill>
                <a:latin typeface="Courier New"/>
                <a:cs typeface="Courier New"/>
              </a:rPr>
              <a:t>BEGIN DIMENSIONS</a:t>
            </a:r>
          </a:p>
          <a:p>
            <a:pPr eaLnBrk="1" hangingPunct="1">
              <a:defRPr/>
            </a:pPr>
            <a:r>
              <a:rPr lang="de-DE" sz="1200" dirty="0">
                <a:solidFill>
                  <a:srgbClr val="FFFF00"/>
                </a:solidFill>
                <a:latin typeface="Courier New"/>
                <a:cs typeface="Courier New"/>
              </a:rPr>
              <a:t>  NUZFCELLS  200</a:t>
            </a:r>
          </a:p>
          <a:p>
            <a:pPr eaLnBrk="1" hangingPunct="1">
              <a:defRPr/>
            </a:pPr>
            <a:r>
              <a:rPr lang="de-DE" sz="1200" dirty="0">
                <a:solidFill>
                  <a:srgbClr val="FFFF00"/>
                </a:solidFill>
                <a:latin typeface="Courier New"/>
                <a:cs typeface="Courier New"/>
              </a:rPr>
              <a:t>  NTRAILWAVES  10</a:t>
            </a:r>
          </a:p>
          <a:p>
            <a:pPr eaLnBrk="1" hangingPunct="1">
              <a:defRPr/>
            </a:pPr>
            <a:r>
              <a:rPr lang="de-DE" sz="1200" dirty="0">
                <a:solidFill>
                  <a:srgbClr val="FFFF00"/>
                </a:solidFill>
                <a:latin typeface="Courier New"/>
                <a:cs typeface="Courier New"/>
              </a:rPr>
              <a:t>  NWAVESETS  50</a:t>
            </a:r>
          </a:p>
          <a:p>
            <a:pPr eaLnBrk="1" hangingPunct="1">
              <a:defRPr/>
            </a:pPr>
            <a:r>
              <a:rPr lang="de-DE" sz="1200" dirty="0">
                <a:solidFill>
                  <a:srgbClr val="FFFF00"/>
                </a:solidFill>
                <a:latin typeface="Courier New"/>
                <a:cs typeface="Courier New"/>
              </a:rPr>
              <a:t>END DIMENSIONS</a:t>
            </a:r>
          </a:p>
          <a:p>
            <a:pPr eaLnBrk="1" hangingPunct="1">
              <a:defRPr/>
            </a:pPr>
            <a:endParaRPr lang="de-DE" sz="1200" dirty="0">
              <a:solidFill>
                <a:srgbClr val="FFFF00"/>
              </a:solidFill>
              <a:latin typeface="Courier New"/>
              <a:cs typeface="Courier New"/>
            </a:endParaRPr>
          </a:p>
          <a:p>
            <a:pPr eaLnBrk="1" hangingPunct="1">
              <a:defRPr/>
            </a:pPr>
            <a:r>
              <a:rPr lang="de-DE" sz="1200" dirty="0">
                <a:solidFill>
                  <a:srgbClr val="FFFF00"/>
                </a:solidFill>
                <a:latin typeface="Courier New"/>
                <a:cs typeface="Courier New"/>
              </a:rPr>
              <a:t>BEGIN PACKAGEDATA</a:t>
            </a:r>
          </a:p>
          <a:p>
            <a:pPr eaLnBrk="1" hangingPunct="1">
              <a:defRPr/>
            </a:pPr>
            <a:r>
              <a:rPr lang="de-DE" sz="1200" dirty="0">
                <a:solidFill>
                  <a:srgbClr val="FFFF00"/>
                </a:solidFill>
                <a:latin typeface="Courier New"/>
                <a:cs typeface="Courier New"/>
              </a:rPr>
              <a:t>#  NO  CELLID   LFLG VCON SURFDEP      VKS  THTR  THTS  THTI  EPS  BOUNDANAME</a:t>
            </a:r>
          </a:p>
          <a:p>
            <a:pPr eaLnBrk="1" hangingPunct="1">
              <a:defRPr/>
            </a:pPr>
            <a:r>
              <a:rPr lang="de-DE" sz="1200" dirty="0">
                <a:solidFill>
                  <a:srgbClr val="FFFF00"/>
                </a:solidFill>
                <a:latin typeface="Courier New"/>
                <a:cs typeface="Courier New"/>
              </a:rPr>
              <a:t>  	1  1  1   1    1  101     0.1 1.00E-06   0.1   0.3  0.11  3.5  </a:t>
            </a:r>
            <a:r>
              <a:rPr lang="de-DE" sz="1200" dirty="0" err="1">
                <a:solidFill>
                  <a:srgbClr val="FFFF00"/>
                </a:solidFill>
                <a:latin typeface="Courier New"/>
                <a:cs typeface="Courier New"/>
              </a:rPr>
              <a:t>uzfcells</a:t>
            </a:r>
            <a:endParaRPr lang="de-DE" sz="1200" dirty="0">
              <a:solidFill>
                <a:srgbClr val="FFFF00"/>
              </a:solidFill>
              <a:latin typeface="Courier New"/>
              <a:cs typeface="Courier New"/>
            </a:endParaRPr>
          </a:p>
          <a:p>
            <a:pPr eaLnBrk="1" hangingPunct="1">
              <a:defRPr/>
            </a:pPr>
            <a:r>
              <a:rPr lang="de-DE" sz="1200" dirty="0">
                <a:solidFill>
                  <a:srgbClr val="FFFF00"/>
                </a:solidFill>
                <a:latin typeface="Courier New"/>
                <a:cs typeface="Courier New"/>
              </a:rPr>
              <a:t>  	2  1  1   2    1  102     0.1 1.00E-06   0.1   0.3  0.11  3.5  </a:t>
            </a:r>
            <a:r>
              <a:rPr lang="de-DE" sz="1200" dirty="0" err="1">
                <a:solidFill>
                  <a:srgbClr val="FFFF00"/>
                </a:solidFill>
                <a:latin typeface="Courier New"/>
                <a:cs typeface="Courier New"/>
              </a:rPr>
              <a:t>uzfcells</a:t>
            </a:r>
            <a:endParaRPr lang="de-DE" sz="1200" dirty="0">
              <a:solidFill>
                <a:srgbClr val="FFFF00"/>
              </a:solidFill>
              <a:latin typeface="Courier New"/>
              <a:cs typeface="Courier New"/>
            </a:endParaRPr>
          </a:p>
          <a:p>
            <a:pPr eaLnBrk="1" hangingPunct="1">
              <a:defRPr/>
            </a:pPr>
            <a:r>
              <a:rPr lang="de-DE" sz="1200" dirty="0">
                <a:solidFill>
                  <a:srgbClr val="FFFF00"/>
                </a:solidFill>
                <a:latin typeface="Courier New"/>
                <a:cs typeface="Courier New"/>
              </a:rPr>
              <a:t>  	3  1  2   1    1  103     0.1 1.00E-06   0.2   0.3  0.21  3.5  </a:t>
            </a:r>
            <a:r>
              <a:rPr lang="de-DE" sz="1200" dirty="0" err="1">
                <a:solidFill>
                  <a:srgbClr val="FFFF00"/>
                </a:solidFill>
                <a:latin typeface="Courier New"/>
                <a:cs typeface="Courier New"/>
              </a:rPr>
              <a:t>uzfcells</a:t>
            </a:r>
            <a:endParaRPr lang="de-DE" sz="1200" dirty="0">
              <a:solidFill>
                <a:srgbClr val="FFFF00"/>
              </a:solidFill>
              <a:latin typeface="Courier New"/>
              <a:cs typeface="Courier New"/>
            </a:endParaRPr>
          </a:p>
          <a:p>
            <a:pPr eaLnBrk="1" hangingPunct="1">
              <a:defRPr/>
            </a:pPr>
            <a:endParaRPr lang="en-US" sz="1200" dirty="0">
              <a:solidFill>
                <a:srgbClr val="FFFF00"/>
              </a:solidFill>
              <a:latin typeface="Courier New" charset="0"/>
            </a:endParaRPr>
          </a:p>
          <a:p>
            <a:pPr eaLnBrk="1" hangingPunct="1">
              <a:defRPr/>
            </a:pPr>
            <a:r>
              <a:rPr lang="en-US" sz="1200" dirty="0">
                <a:solidFill>
                  <a:srgbClr val="FFFF00"/>
                </a:solidFill>
                <a:latin typeface="Courier New" charset="0"/>
              </a:rPr>
              <a:t>--- DELETED INPUT ---</a:t>
            </a:r>
          </a:p>
          <a:p>
            <a:pPr eaLnBrk="1" hangingPunct="1">
              <a:defRPr/>
            </a:pPr>
            <a:endParaRPr lang="de-DE" sz="1200" dirty="0">
              <a:solidFill>
                <a:srgbClr val="FFFF00"/>
              </a:solidFill>
              <a:latin typeface="Courier New"/>
              <a:cs typeface="Courier New"/>
            </a:endParaRPr>
          </a:p>
        </p:txBody>
      </p:sp>
    </p:spTree>
    <p:extLst>
      <p:ext uri="{BB962C8B-B14F-4D97-AF65-F5344CB8AC3E}">
        <p14:creationId xmlns:p14="http://schemas.microsoft.com/office/powerpoint/2010/main" val="3603372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UZF6 Package Input</a:t>
            </a:r>
          </a:p>
        </p:txBody>
      </p:sp>
      <p:sp>
        <p:nvSpPr>
          <p:cNvPr id="7" name="Text Box 2"/>
          <p:cNvSpPr txBox="1">
            <a:spLocks noChangeArrowheads="1"/>
          </p:cNvSpPr>
          <p:nvPr/>
        </p:nvSpPr>
        <p:spPr bwMode="auto">
          <a:xfrm>
            <a:off x="609601" y="1525631"/>
            <a:ext cx="8382000" cy="397031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defRPr/>
            </a:pPr>
            <a:endParaRPr lang="en-US" sz="1200" dirty="0">
              <a:solidFill>
                <a:srgbClr val="FFFF00"/>
              </a:solidFill>
              <a:latin typeface="Courier New" charset="0"/>
            </a:endParaRPr>
          </a:p>
          <a:p>
            <a:pPr eaLnBrk="1" hangingPunct="1">
              <a:defRPr/>
            </a:pPr>
            <a:r>
              <a:rPr lang="en-US" sz="1200" dirty="0">
                <a:solidFill>
                  <a:srgbClr val="FFFF00"/>
                </a:solidFill>
                <a:latin typeface="Courier New" charset="0"/>
              </a:rPr>
              <a:t>--- DELETED INPUT ---</a:t>
            </a:r>
          </a:p>
          <a:p>
            <a:pPr eaLnBrk="1" hangingPunct="1">
              <a:defRPr/>
            </a:pPr>
            <a:endParaRPr lang="en-US" sz="1200" dirty="0">
              <a:solidFill>
                <a:srgbClr val="FFFF00"/>
              </a:solidFill>
              <a:latin typeface="Courier New" charset="0"/>
            </a:endParaRPr>
          </a:p>
          <a:p>
            <a:pPr eaLnBrk="1" hangingPunct="1">
              <a:defRPr/>
            </a:pPr>
            <a:r>
              <a:rPr lang="de-DE" sz="1200" dirty="0">
                <a:solidFill>
                  <a:srgbClr val="FFFF00"/>
                </a:solidFill>
                <a:latin typeface="Courier New"/>
                <a:cs typeface="Courier New"/>
              </a:rPr>
              <a:t>  198  2 15   4    0    0     0.1 1.00E-06   0.2   0.3  0.21  3.5  </a:t>
            </a:r>
            <a:r>
              <a:rPr lang="de-DE" sz="1200" dirty="0" err="1">
                <a:solidFill>
                  <a:srgbClr val="FFFF00"/>
                </a:solidFill>
                <a:latin typeface="Courier New"/>
                <a:cs typeface="Courier New"/>
              </a:rPr>
              <a:t>uzfcells</a:t>
            </a:r>
            <a:endParaRPr lang="de-DE" sz="1200" dirty="0">
              <a:solidFill>
                <a:srgbClr val="FFFF00"/>
              </a:solidFill>
              <a:latin typeface="Courier New"/>
              <a:cs typeface="Courier New"/>
            </a:endParaRPr>
          </a:p>
          <a:p>
            <a:pPr eaLnBrk="1" hangingPunct="1">
              <a:defRPr/>
            </a:pPr>
            <a:r>
              <a:rPr lang="de-DE" sz="1200" dirty="0">
                <a:solidFill>
                  <a:srgbClr val="FFFF00"/>
                </a:solidFill>
                <a:latin typeface="Courier New"/>
                <a:cs typeface="Courier New"/>
              </a:rPr>
              <a:t>  199  2 15   5    0    0     0.1 1.00E-06   0.2   0.3  0.21  3.5  </a:t>
            </a:r>
            <a:r>
              <a:rPr lang="de-DE" sz="1200" dirty="0" err="1">
                <a:solidFill>
                  <a:srgbClr val="FFFF00"/>
                </a:solidFill>
                <a:latin typeface="Courier New"/>
                <a:cs typeface="Courier New"/>
              </a:rPr>
              <a:t>uzfcells</a:t>
            </a:r>
            <a:endParaRPr lang="de-DE" sz="1200" dirty="0">
              <a:solidFill>
                <a:srgbClr val="FFFF00"/>
              </a:solidFill>
              <a:latin typeface="Courier New"/>
              <a:cs typeface="Courier New"/>
            </a:endParaRPr>
          </a:p>
          <a:p>
            <a:pPr eaLnBrk="1" hangingPunct="1">
              <a:defRPr/>
            </a:pPr>
            <a:r>
              <a:rPr lang="de-DE" sz="1200" dirty="0">
                <a:solidFill>
                  <a:srgbClr val="FFFF00"/>
                </a:solidFill>
                <a:latin typeface="Courier New"/>
                <a:cs typeface="Courier New"/>
              </a:rPr>
              <a:t>  200  2 15   6    0    0     0.1 1.00E-06   0.2   0.3  0.21  3.5  </a:t>
            </a:r>
            <a:r>
              <a:rPr lang="de-DE" sz="1200" dirty="0" err="1">
                <a:solidFill>
                  <a:srgbClr val="FFFF00"/>
                </a:solidFill>
                <a:latin typeface="Courier New"/>
                <a:cs typeface="Courier New"/>
              </a:rPr>
              <a:t>uzfcells</a:t>
            </a:r>
            <a:endParaRPr lang="de-DE" sz="1200" dirty="0">
              <a:solidFill>
                <a:srgbClr val="FFFF00"/>
              </a:solidFill>
              <a:latin typeface="Courier New"/>
              <a:cs typeface="Courier New"/>
            </a:endParaRPr>
          </a:p>
          <a:p>
            <a:pPr eaLnBrk="1" hangingPunct="1">
              <a:defRPr/>
            </a:pPr>
            <a:r>
              <a:rPr lang="de-DE" sz="1200" dirty="0">
                <a:solidFill>
                  <a:srgbClr val="FFFF00"/>
                </a:solidFill>
                <a:latin typeface="Courier New"/>
                <a:cs typeface="Courier New"/>
              </a:rPr>
              <a:t>END PACKAGEDATA</a:t>
            </a:r>
          </a:p>
          <a:p>
            <a:pPr eaLnBrk="1" hangingPunct="1">
              <a:defRPr/>
            </a:pPr>
            <a:endParaRPr lang="de-DE" sz="1200" dirty="0">
              <a:solidFill>
                <a:srgbClr val="FFFF00"/>
              </a:solidFill>
              <a:latin typeface="Courier New"/>
              <a:cs typeface="Courier New"/>
            </a:endParaRPr>
          </a:p>
          <a:p>
            <a:pPr eaLnBrk="1" hangingPunct="1">
              <a:defRPr/>
            </a:pPr>
            <a:r>
              <a:rPr lang="de-DE" sz="1200" dirty="0">
                <a:solidFill>
                  <a:srgbClr val="FFFF00"/>
                </a:solidFill>
                <a:latin typeface="Courier New"/>
                <a:cs typeface="Courier New"/>
              </a:rPr>
              <a:t>BEGIN PERIOD 1     </a:t>
            </a:r>
          </a:p>
          <a:p>
            <a:pPr eaLnBrk="1" hangingPunct="1">
              <a:defRPr/>
            </a:pPr>
            <a:r>
              <a:rPr lang="de-DE" sz="1200" dirty="0">
                <a:solidFill>
                  <a:srgbClr val="FFFF00"/>
                </a:solidFill>
                <a:latin typeface="Courier New"/>
                <a:cs typeface="Courier New"/>
              </a:rPr>
              <a:t># </a:t>
            </a:r>
            <a:r>
              <a:rPr lang="de-DE" sz="1200" dirty="0" err="1">
                <a:solidFill>
                  <a:srgbClr val="FFFF00"/>
                </a:solidFill>
                <a:latin typeface="Courier New"/>
                <a:cs typeface="Courier New"/>
              </a:rPr>
              <a:t>uzfid</a:t>
            </a:r>
            <a:r>
              <a:rPr lang="de-DE" sz="1200" dirty="0">
                <a:solidFill>
                  <a:srgbClr val="FFFF00"/>
                </a:solidFill>
                <a:latin typeface="Courier New"/>
                <a:cs typeface="Courier New"/>
              </a:rPr>
              <a:t> </a:t>
            </a:r>
            <a:r>
              <a:rPr lang="de-DE" sz="1200" dirty="0" err="1">
                <a:solidFill>
                  <a:srgbClr val="FFFF00"/>
                </a:solidFill>
                <a:latin typeface="Courier New"/>
                <a:cs typeface="Courier New"/>
              </a:rPr>
              <a:t>finf</a:t>
            </a:r>
            <a:r>
              <a:rPr lang="de-DE" sz="1200" dirty="0">
                <a:solidFill>
                  <a:srgbClr val="FFFF00"/>
                </a:solidFill>
                <a:latin typeface="Courier New"/>
                <a:cs typeface="Courier New"/>
              </a:rPr>
              <a:t> </a:t>
            </a:r>
            <a:r>
              <a:rPr lang="de-DE" sz="1200" dirty="0" err="1">
                <a:solidFill>
                  <a:srgbClr val="FFFF00"/>
                </a:solidFill>
                <a:latin typeface="Courier New"/>
                <a:cs typeface="Courier New"/>
              </a:rPr>
              <a:t>pet</a:t>
            </a:r>
            <a:r>
              <a:rPr lang="de-DE" sz="1200" dirty="0">
                <a:solidFill>
                  <a:srgbClr val="FFFF00"/>
                </a:solidFill>
                <a:latin typeface="Courier New"/>
                <a:cs typeface="Courier New"/>
              </a:rPr>
              <a:t> </a:t>
            </a:r>
            <a:r>
              <a:rPr lang="de-DE" sz="1200" dirty="0" err="1">
                <a:solidFill>
                  <a:srgbClr val="FFFF00"/>
                </a:solidFill>
                <a:latin typeface="Courier New"/>
                <a:cs typeface="Courier New"/>
              </a:rPr>
              <a:t>extdp</a:t>
            </a:r>
            <a:r>
              <a:rPr lang="de-DE" sz="1200" dirty="0">
                <a:solidFill>
                  <a:srgbClr val="FFFF00"/>
                </a:solidFill>
                <a:latin typeface="Courier New"/>
                <a:cs typeface="Courier New"/>
              </a:rPr>
              <a:t> </a:t>
            </a:r>
            <a:r>
              <a:rPr lang="de-DE" sz="1200" dirty="0" err="1">
                <a:solidFill>
                  <a:srgbClr val="FFFF00"/>
                </a:solidFill>
                <a:latin typeface="Courier New"/>
                <a:cs typeface="Courier New"/>
              </a:rPr>
              <a:t>extwc</a:t>
            </a:r>
            <a:r>
              <a:rPr lang="de-DE" sz="1200" dirty="0">
                <a:solidFill>
                  <a:srgbClr val="FFFF00"/>
                </a:solidFill>
                <a:latin typeface="Courier New"/>
                <a:cs typeface="Courier New"/>
              </a:rPr>
              <a:t> ha </a:t>
            </a:r>
            <a:r>
              <a:rPr lang="de-DE" sz="1200" dirty="0" err="1">
                <a:solidFill>
                  <a:srgbClr val="FFFF00"/>
                </a:solidFill>
                <a:latin typeface="Courier New"/>
                <a:cs typeface="Courier New"/>
              </a:rPr>
              <a:t>hroot</a:t>
            </a:r>
            <a:r>
              <a:rPr lang="de-DE" sz="1200" dirty="0">
                <a:solidFill>
                  <a:srgbClr val="FFFF00"/>
                </a:solidFill>
                <a:latin typeface="Courier New"/>
                <a:cs typeface="Courier New"/>
              </a:rPr>
              <a:t> </a:t>
            </a:r>
            <a:r>
              <a:rPr lang="de-DE" sz="1200" dirty="0" err="1">
                <a:solidFill>
                  <a:srgbClr val="FFFF00"/>
                </a:solidFill>
                <a:latin typeface="Courier New"/>
                <a:cs typeface="Courier New"/>
              </a:rPr>
              <a:t>rootact</a:t>
            </a:r>
            <a:endParaRPr lang="de-DE" sz="1200" dirty="0">
              <a:solidFill>
                <a:srgbClr val="FFFF00"/>
              </a:solidFill>
              <a:latin typeface="Courier New"/>
              <a:cs typeface="Courier New"/>
            </a:endParaRPr>
          </a:p>
          <a:p>
            <a:pPr eaLnBrk="1" hangingPunct="1">
              <a:defRPr/>
            </a:pPr>
            <a:r>
              <a:rPr lang="de-DE" sz="1200" dirty="0">
                <a:solidFill>
                  <a:srgbClr val="FFFF00"/>
                </a:solidFill>
                <a:latin typeface="Courier New"/>
                <a:cs typeface="Courier New"/>
              </a:rPr>
              <a:t>  1 3.34E-10 1.00E-08 15 0.100005 0.0 0.0 0.0</a:t>
            </a:r>
          </a:p>
          <a:p>
            <a:pPr eaLnBrk="1" hangingPunct="1">
              <a:defRPr/>
            </a:pPr>
            <a:r>
              <a:rPr lang="de-DE" sz="1200" dirty="0">
                <a:solidFill>
                  <a:srgbClr val="FFFF00"/>
                </a:solidFill>
                <a:latin typeface="Courier New"/>
                <a:cs typeface="Courier New"/>
              </a:rPr>
              <a:t>  2 6.68E-10 1.00E-08 15 0.100005 0.0 0.0 0.0</a:t>
            </a:r>
          </a:p>
          <a:p>
            <a:pPr eaLnBrk="1" hangingPunct="1">
              <a:defRPr/>
            </a:pPr>
            <a:r>
              <a:rPr lang="de-DE" sz="1200" dirty="0">
                <a:solidFill>
                  <a:srgbClr val="FFFF00"/>
                </a:solidFill>
                <a:latin typeface="Courier New"/>
                <a:cs typeface="Courier New"/>
              </a:rPr>
              <a:t>  3 6.68E-10 1.00E-08 15 0.20001 0.0 0.0 0.0</a:t>
            </a:r>
          </a:p>
          <a:p>
            <a:pPr eaLnBrk="1" hangingPunct="1">
              <a:defRPr/>
            </a:pPr>
            <a:endParaRPr lang="en-US" sz="1200" dirty="0">
              <a:solidFill>
                <a:srgbClr val="FFFF00"/>
              </a:solidFill>
              <a:latin typeface="Courier New" charset="0"/>
            </a:endParaRPr>
          </a:p>
          <a:p>
            <a:pPr eaLnBrk="1" hangingPunct="1">
              <a:defRPr/>
            </a:pPr>
            <a:r>
              <a:rPr lang="en-US" sz="1200" dirty="0">
                <a:solidFill>
                  <a:srgbClr val="FFFF00"/>
                </a:solidFill>
                <a:latin typeface="Courier New" charset="0"/>
              </a:rPr>
              <a:t>--- DELETED INPUT ---</a:t>
            </a:r>
          </a:p>
          <a:p>
            <a:pPr eaLnBrk="1" hangingPunct="1">
              <a:defRPr/>
            </a:pPr>
            <a:endParaRPr lang="en-US" sz="1200" dirty="0">
              <a:solidFill>
                <a:srgbClr val="FFFF00"/>
              </a:solidFill>
              <a:latin typeface="Courier New" charset="0"/>
            </a:endParaRPr>
          </a:p>
          <a:p>
            <a:pPr eaLnBrk="1" hangingPunct="1">
              <a:defRPr/>
            </a:pPr>
            <a:r>
              <a:rPr lang="nb-NO" sz="1200" dirty="0">
                <a:solidFill>
                  <a:srgbClr val="FFFF00"/>
                </a:solidFill>
                <a:latin typeface="Courier New" charset="0"/>
              </a:rPr>
              <a:t>  98 2.68E-09 1.00E-08 15 0.20001 0.0 0.0 0.0</a:t>
            </a:r>
          </a:p>
          <a:p>
            <a:pPr eaLnBrk="1" hangingPunct="1">
              <a:defRPr/>
            </a:pPr>
            <a:r>
              <a:rPr lang="nb-NO" sz="1200" dirty="0">
                <a:solidFill>
                  <a:srgbClr val="FFFF00"/>
                </a:solidFill>
                <a:latin typeface="Courier New" charset="0"/>
              </a:rPr>
              <a:t>  99 2.68E-09 1.00E-08 15 0.20001 0.0 0.0 0.0</a:t>
            </a:r>
          </a:p>
          <a:p>
            <a:pPr eaLnBrk="1" hangingPunct="1">
              <a:defRPr/>
            </a:pPr>
            <a:r>
              <a:rPr lang="nb-NO" sz="1200" dirty="0">
                <a:solidFill>
                  <a:srgbClr val="FFFF00"/>
                </a:solidFill>
                <a:latin typeface="Courier New" charset="0"/>
              </a:rPr>
              <a:t>  100 2.68E-09 1.00E-08 15 0.20001 0.0 0.0 0.0</a:t>
            </a:r>
          </a:p>
          <a:p>
            <a:pPr eaLnBrk="1" hangingPunct="1">
              <a:defRPr/>
            </a:pPr>
            <a:r>
              <a:rPr lang="nb-NO" sz="1200" dirty="0">
                <a:solidFill>
                  <a:srgbClr val="FFFF00"/>
                </a:solidFill>
                <a:latin typeface="Courier New" charset="0"/>
              </a:rPr>
              <a:t>END PERIOD </a:t>
            </a:r>
            <a:endParaRPr lang="en-US" sz="1200" dirty="0">
              <a:solidFill>
                <a:srgbClr val="FFFF00"/>
              </a:solidFill>
              <a:latin typeface="Courier New" charset="0"/>
            </a:endParaRPr>
          </a:p>
          <a:p>
            <a:pPr eaLnBrk="1" hangingPunct="1">
              <a:defRPr/>
            </a:pPr>
            <a:endParaRPr lang="de-DE" sz="1200" dirty="0">
              <a:solidFill>
                <a:srgbClr val="FFFF00"/>
              </a:solidFill>
              <a:latin typeface="Courier New"/>
              <a:cs typeface="Courier New"/>
            </a:endParaRPr>
          </a:p>
        </p:txBody>
      </p:sp>
    </p:spTree>
    <p:extLst>
      <p:ext uri="{BB962C8B-B14F-4D97-AF65-F5344CB8AC3E}">
        <p14:creationId xmlns:p14="http://schemas.microsoft.com/office/powerpoint/2010/main" val="2704571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931C64-093A-B644-9226-8086C4A67448}"/>
              </a:ext>
            </a:extLst>
          </p:cNvPr>
          <p:cNvSpPr>
            <a:spLocks noGrp="1"/>
          </p:cNvSpPr>
          <p:nvPr>
            <p:ph type="title"/>
          </p:nvPr>
        </p:nvSpPr>
        <p:spPr/>
        <p:txBody>
          <a:bodyPr/>
          <a:lstStyle/>
          <a:p>
            <a:r>
              <a:rPr lang="en-US" dirty="0"/>
              <a:t>Streamflow Routing Package</a:t>
            </a:r>
          </a:p>
        </p:txBody>
      </p:sp>
      <p:sp>
        <p:nvSpPr>
          <p:cNvPr id="3" name="Text Placeholder 2">
            <a:extLst>
              <a:ext uri="{FF2B5EF4-FFF2-40B4-BE49-F238E27FC236}">
                <a16:creationId xmlns:a16="http://schemas.microsoft.com/office/drawing/2014/main" id="{F84ABD2F-D281-3B4C-B96E-35178C9F2285}"/>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0583371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SFR6 Package</a:t>
            </a:r>
          </a:p>
        </p:txBody>
      </p:sp>
      <p:pic>
        <p:nvPicPr>
          <p:cNvPr id="5" name="Picture 4" descr="gwf-fig7-3.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50709" y="1382661"/>
            <a:ext cx="5086351" cy="4800600"/>
          </a:xfrm>
          <a:prstGeom prst="rect">
            <a:avLst/>
          </a:prstGeom>
          <a:solidFill>
            <a:schemeClr val="bg1"/>
          </a:solidFill>
        </p:spPr>
      </p:pic>
    </p:spTree>
    <p:extLst>
      <p:ext uri="{BB962C8B-B14F-4D97-AF65-F5344CB8AC3E}">
        <p14:creationId xmlns:p14="http://schemas.microsoft.com/office/powerpoint/2010/main" val="36596677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SFR6 Package Capabilities</a:t>
            </a:r>
          </a:p>
        </p:txBody>
      </p:sp>
      <p:sp>
        <p:nvSpPr>
          <p:cNvPr id="3" name="Content Placeholder 2"/>
          <p:cNvSpPr>
            <a:spLocks noGrp="1"/>
          </p:cNvSpPr>
          <p:nvPr>
            <p:ph idx="1"/>
          </p:nvPr>
        </p:nvSpPr>
        <p:spPr>
          <a:xfrm>
            <a:off x="609602" y="1258491"/>
            <a:ext cx="10968567" cy="4847139"/>
          </a:xfrm>
        </p:spPr>
        <p:txBody>
          <a:bodyPr/>
          <a:lstStyle/>
          <a:p>
            <a:pPr marL="0" indent="0">
              <a:buNone/>
              <a:defRPr/>
            </a:pPr>
            <a:r>
              <a:rPr lang="en-US" sz="2400" dirty="0"/>
              <a:t>Capabilities</a:t>
            </a:r>
          </a:p>
          <a:p>
            <a:pPr>
              <a:defRPr/>
            </a:pPr>
            <a:r>
              <a:rPr lang="en-US" sz="2400" b="0" dirty="0"/>
              <a:t>multiple diversions from a single reach</a:t>
            </a:r>
          </a:p>
          <a:p>
            <a:pPr>
              <a:defRPr/>
            </a:pPr>
            <a:r>
              <a:rPr lang="en-US" sz="2400" b="0" dirty="0"/>
              <a:t>downstream outflow from a reach to multiple segments using user-specified time-varying discharge fractions.</a:t>
            </a:r>
          </a:p>
          <a:p>
            <a:pPr>
              <a:defRPr/>
            </a:pPr>
            <a:r>
              <a:rPr lang="en-US" sz="2400" b="0" dirty="0"/>
              <a:t>diversion priority scheme can be implemented based on diversion order</a:t>
            </a:r>
          </a:p>
          <a:p>
            <a:pPr>
              <a:defRPr/>
            </a:pPr>
            <a:r>
              <a:rPr lang="en-US" sz="2400" b="0" dirty="0"/>
              <a:t>Inactive reaches</a:t>
            </a:r>
            <a:endParaRPr lang="en-US" sz="2400" dirty="0"/>
          </a:p>
          <a:p>
            <a:pPr>
              <a:defRPr/>
            </a:pPr>
            <a:r>
              <a:rPr lang="en-US" sz="2400" b="0" dirty="0"/>
              <a:t>rectangular reaches</a:t>
            </a:r>
          </a:p>
          <a:p>
            <a:pPr>
              <a:defRPr/>
            </a:pPr>
            <a:r>
              <a:rPr lang="en-US" sz="2400" b="0" dirty="0"/>
              <a:t>stream data are specified by reach</a:t>
            </a:r>
          </a:p>
          <a:p>
            <a:pPr>
              <a:defRPr/>
            </a:pPr>
            <a:r>
              <a:rPr lang="en-US" sz="2400" b="0" dirty="0"/>
              <a:t>explicitly defined reach connectivity</a:t>
            </a:r>
          </a:p>
          <a:p>
            <a:pPr>
              <a:defRPr/>
            </a:pPr>
            <a:r>
              <a:rPr lang="en-US" sz="2400" b="0" dirty="0"/>
              <a:t>currently no UZF under reaches</a:t>
            </a:r>
          </a:p>
          <a:p>
            <a:pPr>
              <a:defRPr/>
            </a:pPr>
            <a:r>
              <a:rPr lang="en-US" sz="2400" b="0" dirty="0"/>
              <a:t>no Kinematic Routing (no reach storage changes)</a:t>
            </a:r>
            <a:endParaRPr lang="en-US" sz="2400" dirty="0"/>
          </a:p>
        </p:txBody>
      </p:sp>
    </p:spTree>
    <p:extLst>
      <p:ext uri="{BB962C8B-B14F-4D97-AF65-F5344CB8AC3E}">
        <p14:creationId xmlns:p14="http://schemas.microsoft.com/office/powerpoint/2010/main" val="24050349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6C14E317-01C3-1548-BA3E-A364B20CD8CE}"/>
              </a:ext>
            </a:extLst>
          </p:cNvPr>
          <p:cNvGrpSpPr/>
          <p:nvPr/>
        </p:nvGrpSpPr>
        <p:grpSpPr>
          <a:xfrm>
            <a:off x="2055284" y="1553839"/>
            <a:ext cx="8077200" cy="4800600"/>
            <a:chOff x="1543049" y="1091380"/>
            <a:chExt cx="6057900" cy="3600450"/>
          </a:xfrm>
        </p:grpSpPr>
        <p:pic>
          <p:nvPicPr>
            <p:cNvPr id="8" name="Picture 7"/>
            <p:cNvPicPr>
              <a:picLocks noChangeAspect="1"/>
            </p:cNvPicPr>
            <p:nvPr/>
          </p:nvPicPr>
          <p:blipFill rotWithShape="1">
            <a:blip r:embed="rId2"/>
            <a:srcRect b="12496"/>
            <a:stretch/>
          </p:blipFill>
          <p:spPr>
            <a:xfrm>
              <a:off x="2636500" y="1091380"/>
              <a:ext cx="3870999" cy="2475660"/>
            </a:xfrm>
            <a:prstGeom prst="rect">
              <a:avLst/>
            </a:prstGeom>
          </p:spPr>
        </p:pic>
        <p:pic>
          <p:nvPicPr>
            <p:cNvPr id="5" name="Picture 4"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3049" y="3834580"/>
              <a:ext cx="6057900" cy="228600"/>
            </a:xfrm>
            <a:prstGeom prst="rect">
              <a:avLst/>
            </a:prstGeom>
          </p:spPr>
        </p:pic>
        <p:pic>
          <p:nvPicPr>
            <p:cNvPr id="9" name="Picture 8"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90887" y="4187005"/>
              <a:ext cx="2562225" cy="504825"/>
            </a:xfrm>
            <a:prstGeom prst="rect">
              <a:avLst/>
            </a:prstGeom>
          </p:spPr>
        </p:pic>
      </p:grpSp>
      <p:sp>
        <p:nvSpPr>
          <p:cNvPr id="4" name="Title 3">
            <a:extLst>
              <a:ext uri="{FF2B5EF4-FFF2-40B4-BE49-F238E27FC236}">
                <a16:creationId xmlns:a16="http://schemas.microsoft.com/office/drawing/2014/main" id="{1218DB66-54FF-FE4D-927F-2EF1CAE62D03}"/>
              </a:ext>
            </a:extLst>
          </p:cNvPr>
          <p:cNvSpPr>
            <a:spLocks noGrp="1"/>
          </p:cNvSpPr>
          <p:nvPr>
            <p:ph type="title"/>
          </p:nvPr>
        </p:nvSpPr>
        <p:spPr/>
        <p:txBody>
          <a:bodyPr/>
          <a:lstStyle/>
          <a:p>
            <a:r>
              <a:rPr lang="en-US" dirty="0"/>
              <a:t>SFR6 Package Continuity Equation</a:t>
            </a:r>
          </a:p>
        </p:txBody>
      </p:sp>
    </p:spTree>
    <p:extLst>
      <p:ext uri="{BB962C8B-B14F-4D97-AF65-F5344CB8AC3E}">
        <p14:creationId xmlns:p14="http://schemas.microsoft.com/office/powerpoint/2010/main" val="11779624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fr-connectivity.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53193" y="1624371"/>
            <a:ext cx="7681383" cy="4343400"/>
          </a:xfrm>
          <a:prstGeom prst="rect">
            <a:avLst/>
          </a:prstGeom>
          <a:solidFill>
            <a:schemeClr val="bg1"/>
          </a:solidFill>
        </p:spPr>
      </p:pic>
      <p:sp>
        <p:nvSpPr>
          <p:cNvPr id="2" name="Title 1"/>
          <p:cNvSpPr>
            <a:spLocks noGrp="1"/>
          </p:cNvSpPr>
          <p:nvPr>
            <p:ph type="title"/>
          </p:nvPr>
        </p:nvSpPr>
        <p:spPr/>
        <p:txBody>
          <a:bodyPr/>
          <a:lstStyle/>
          <a:p>
            <a:pPr>
              <a:defRPr/>
            </a:pPr>
            <a:r>
              <a:rPr lang="en-US" dirty="0"/>
              <a:t>SFR6 Package Connectivity</a:t>
            </a:r>
          </a:p>
        </p:txBody>
      </p:sp>
    </p:spTree>
    <p:extLst>
      <p:ext uri="{BB962C8B-B14F-4D97-AF65-F5344CB8AC3E}">
        <p14:creationId xmlns:p14="http://schemas.microsoft.com/office/powerpoint/2010/main" val="4523620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SFR6 Package Input</a:t>
            </a:r>
          </a:p>
        </p:txBody>
      </p:sp>
      <p:sp>
        <p:nvSpPr>
          <p:cNvPr id="7" name="Text Box 2"/>
          <p:cNvSpPr txBox="1">
            <a:spLocks noChangeArrowheads="1"/>
          </p:cNvSpPr>
          <p:nvPr/>
        </p:nvSpPr>
        <p:spPr bwMode="auto">
          <a:xfrm>
            <a:off x="609601" y="1219613"/>
            <a:ext cx="8382000" cy="510537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defRPr/>
            </a:pPr>
            <a:r>
              <a:rPr lang="de-DE" sz="1051" dirty="0">
                <a:solidFill>
                  <a:srgbClr val="FFFF00"/>
                </a:solidFill>
                <a:latin typeface="Courier New"/>
                <a:cs typeface="Courier New"/>
              </a:rPr>
              <a:t>BEGIN OPTIONS</a:t>
            </a:r>
          </a:p>
          <a:p>
            <a:pPr eaLnBrk="1" hangingPunct="1">
              <a:defRPr/>
            </a:pPr>
            <a:r>
              <a:rPr lang="de-DE" sz="1051" dirty="0">
                <a:solidFill>
                  <a:srgbClr val="FFFF00"/>
                </a:solidFill>
                <a:latin typeface="Courier New"/>
                <a:cs typeface="Courier New"/>
              </a:rPr>
              <a:t>  PRINT_STAGE</a:t>
            </a:r>
          </a:p>
          <a:p>
            <a:pPr eaLnBrk="1" hangingPunct="1">
              <a:defRPr/>
            </a:pPr>
            <a:r>
              <a:rPr lang="de-DE" sz="1051" dirty="0">
                <a:solidFill>
                  <a:srgbClr val="FFFF00"/>
                </a:solidFill>
                <a:latin typeface="Courier New"/>
                <a:cs typeface="Courier New"/>
              </a:rPr>
              <a:t>  PRINT_FLOWS</a:t>
            </a:r>
          </a:p>
          <a:p>
            <a:pPr eaLnBrk="1" hangingPunct="1">
              <a:defRPr/>
            </a:pPr>
            <a:r>
              <a:rPr lang="de-DE" sz="1051" dirty="0">
                <a:solidFill>
                  <a:srgbClr val="FFFF00"/>
                </a:solidFill>
                <a:latin typeface="Courier New"/>
                <a:cs typeface="Courier New"/>
              </a:rPr>
              <a:t>  UNIT_CONVERSION    128390.00    </a:t>
            </a:r>
          </a:p>
          <a:p>
            <a:pPr eaLnBrk="1" hangingPunct="1">
              <a:defRPr/>
            </a:pPr>
            <a:r>
              <a:rPr lang="de-DE" sz="1051" dirty="0">
                <a:solidFill>
                  <a:srgbClr val="FFFF00"/>
                </a:solidFill>
                <a:latin typeface="Courier New"/>
                <a:cs typeface="Courier New"/>
              </a:rPr>
              <a:t>  MOVER</a:t>
            </a:r>
          </a:p>
          <a:p>
            <a:pPr eaLnBrk="1" hangingPunct="1">
              <a:defRPr/>
            </a:pPr>
            <a:r>
              <a:rPr lang="de-DE" sz="1051" dirty="0">
                <a:solidFill>
                  <a:srgbClr val="FFFF00"/>
                </a:solidFill>
                <a:latin typeface="Courier New"/>
                <a:cs typeface="Courier New"/>
              </a:rPr>
              <a:t>  SAVE_FLOWS</a:t>
            </a:r>
          </a:p>
          <a:p>
            <a:pPr eaLnBrk="1" hangingPunct="1">
              <a:defRPr/>
            </a:pPr>
            <a:r>
              <a:rPr lang="de-DE" sz="1051" dirty="0">
                <a:solidFill>
                  <a:srgbClr val="FFFF00"/>
                </a:solidFill>
                <a:latin typeface="Courier New"/>
                <a:cs typeface="Courier New"/>
              </a:rPr>
              <a:t>  STAGE FILEOUT mf6-gwt.sfr.stage.bin</a:t>
            </a:r>
          </a:p>
          <a:p>
            <a:pPr eaLnBrk="1" hangingPunct="1">
              <a:defRPr/>
            </a:pPr>
            <a:r>
              <a:rPr lang="de-DE" sz="1051" dirty="0">
                <a:solidFill>
                  <a:srgbClr val="FFFF00"/>
                </a:solidFill>
                <a:latin typeface="Courier New"/>
                <a:cs typeface="Courier New"/>
              </a:rPr>
              <a:t>  BUDGET FILEOUT mf6-gwt.sfr.cbc</a:t>
            </a:r>
          </a:p>
          <a:p>
            <a:pPr eaLnBrk="1" hangingPunct="1">
              <a:defRPr/>
            </a:pPr>
            <a:r>
              <a:rPr lang="de-DE" sz="1051" dirty="0">
                <a:solidFill>
                  <a:srgbClr val="FFFF00"/>
                </a:solidFill>
                <a:latin typeface="Courier New"/>
                <a:cs typeface="Courier New"/>
              </a:rPr>
              <a:t>END OPTIONS</a:t>
            </a:r>
          </a:p>
          <a:p>
            <a:pPr eaLnBrk="1" hangingPunct="1">
              <a:defRPr/>
            </a:pPr>
            <a:endParaRPr lang="de-DE" sz="1051" dirty="0">
              <a:solidFill>
                <a:srgbClr val="FFFF00"/>
              </a:solidFill>
              <a:latin typeface="Courier New"/>
              <a:cs typeface="Courier New"/>
            </a:endParaRPr>
          </a:p>
          <a:p>
            <a:pPr eaLnBrk="1" hangingPunct="1">
              <a:defRPr/>
            </a:pPr>
            <a:r>
              <a:rPr lang="de-DE" sz="1051" dirty="0">
                <a:solidFill>
                  <a:srgbClr val="FFFF00"/>
                </a:solidFill>
                <a:latin typeface="Courier New"/>
                <a:cs typeface="Courier New"/>
              </a:rPr>
              <a:t>BEGIN DIMENSIONS</a:t>
            </a:r>
          </a:p>
          <a:p>
            <a:pPr eaLnBrk="1" hangingPunct="1">
              <a:defRPr/>
            </a:pPr>
            <a:r>
              <a:rPr lang="de-DE" sz="1051" dirty="0">
                <a:solidFill>
                  <a:srgbClr val="FFFF00"/>
                </a:solidFill>
                <a:latin typeface="Courier New"/>
                <a:cs typeface="Courier New"/>
              </a:rPr>
              <a:t>  NREACHES  38</a:t>
            </a:r>
          </a:p>
          <a:p>
            <a:pPr eaLnBrk="1" hangingPunct="1">
              <a:defRPr/>
            </a:pPr>
            <a:r>
              <a:rPr lang="de-DE" sz="1051" dirty="0">
                <a:solidFill>
                  <a:srgbClr val="FFFF00"/>
                </a:solidFill>
                <a:latin typeface="Courier New"/>
                <a:cs typeface="Courier New"/>
              </a:rPr>
              <a:t>END DIMENSIONS</a:t>
            </a:r>
          </a:p>
          <a:p>
            <a:pPr eaLnBrk="1" hangingPunct="1">
              <a:defRPr/>
            </a:pPr>
            <a:endParaRPr lang="de-DE" sz="1051" dirty="0">
              <a:solidFill>
                <a:srgbClr val="FFFF00"/>
              </a:solidFill>
              <a:latin typeface="Courier New"/>
              <a:cs typeface="Courier New"/>
            </a:endParaRPr>
          </a:p>
          <a:p>
            <a:pPr eaLnBrk="1" hangingPunct="1">
              <a:defRPr/>
            </a:pPr>
            <a:r>
              <a:rPr lang="de-DE" sz="1051" dirty="0">
                <a:solidFill>
                  <a:srgbClr val="FFFF00"/>
                </a:solidFill>
                <a:latin typeface="Courier New"/>
                <a:cs typeface="Courier New"/>
              </a:rPr>
              <a:t>BEGIN PACKAGEDATA</a:t>
            </a:r>
          </a:p>
          <a:p>
            <a:pPr eaLnBrk="1" hangingPunct="1">
              <a:defRPr/>
            </a:pPr>
            <a:r>
              <a:rPr lang="de-DE" sz="1051" dirty="0">
                <a:solidFill>
                  <a:srgbClr val="FFFF00"/>
                </a:solidFill>
                <a:latin typeface="Courier New"/>
                <a:cs typeface="Courier New"/>
              </a:rPr>
              <a:t>#RNO  CELLID     RLEN     RWID          RGRD     RBTP     RBTH     RBHK           MAN NCON  USTRF NDV</a:t>
            </a:r>
          </a:p>
          <a:p>
            <a:pPr eaLnBrk="1" hangingPunct="1">
              <a:defRPr/>
            </a:pPr>
            <a:r>
              <a:rPr lang="de-DE" sz="1051" dirty="0">
                <a:solidFill>
                  <a:srgbClr val="FFFF00"/>
                </a:solidFill>
                <a:latin typeface="Courier New"/>
                <a:cs typeface="Courier New"/>
              </a:rPr>
              <a:t>   1 1  1 23 400.0000 5.000000 0.1818182E-02 48.63636 1.000000 100.0000 0.3000000E-01    1 1.0000   0</a:t>
            </a:r>
          </a:p>
          <a:p>
            <a:pPr eaLnBrk="1" hangingPunct="1">
              <a:defRPr/>
            </a:pPr>
            <a:r>
              <a:rPr lang="de-DE" sz="1051" dirty="0">
                <a:solidFill>
                  <a:srgbClr val="FFFF00"/>
                </a:solidFill>
                <a:latin typeface="Courier New"/>
                <a:cs typeface="Courier New"/>
              </a:rPr>
              <a:t>   2 1  2 23 200.0000 5.000000 0.1818182E-02 48.09091 1.000000 100.0000 0.3000000E-01    2 1.0000   0</a:t>
            </a:r>
          </a:p>
          <a:p>
            <a:pPr eaLnBrk="1" hangingPunct="1">
              <a:defRPr/>
            </a:pPr>
            <a:r>
              <a:rPr lang="de-DE" sz="1051" dirty="0">
                <a:solidFill>
                  <a:srgbClr val="FFFF00"/>
                </a:solidFill>
                <a:latin typeface="Courier New"/>
                <a:cs typeface="Courier New"/>
              </a:rPr>
              <a:t>   3 1  2 22 400.0000 5.000000 0.1818182E-02 47.54546 1.000000 100.0000 0.3000000E-01    2 1.0000   0</a:t>
            </a:r>
          </a:p>
          <a:p>
            <a:pPr eaLnBrk="1" hangingPunct="1">
              <a:defRPr/>
            </a:pPr>
            <a:r>
              <a:rPr lang="de-DE" sz="1051" dirty="0">
                <a:solidFill>
                  <a:srgbClr val="FFFF00"/>
                </a:solidFill>
                <a:latin typeface="Courier New"/>
                <a:cs typeface="Courier New"/>
              </a:rPr>
              <a:t>   4 1  3 21 400.0000 5.000000 0.1818182E-02 46.81818 1.000000 100.0000 0.3000000E-01    2 1.0000   0</a:t>
            </a:r>
          </a:p>
          <a:p>
            <a:pPr eaLnBrk="1" hangingPunct="1">
              <a:defRPr/>
            </a:pPr>
            <a:r>
              <a:rPr lang="de-DE" sz="1051" dirty="0">
                <a:solidFill>
                  <a:srgbClr val="FFFF00"/>
                </a:solidFill>
                <a:latin typeface="Courier New"/>
                <a:cs typeface="Courier New"/>
              </a:rPr>
              <a:t>   5 1  4 20 400.0000 5.000000 0.1818182E-02 46.09091 1.000000 100.0000 0.3000000E-01    2 1.0000   0</a:t>
            </a:r>
          </a:p>
          <a:p>
            <a:pPr eaLnBrk="1" hangingPunct="1">
              <a:defRPr/>
            </a:pPr>
            <a:r>
              <a:rPr lang="de-DE" sz="1051" dirty="0">
                <a:solidFill>
                  <a:srgbClr val="FFFF00"/>
                </a:solidFill>
                <a:latin typeface="Courier New"/>
                <a:cs typeface="Courier New"/>
              </a:rPr>
              <a:t>   6 1  5 20 400.0000 5.000000 0.1818182E-02 45.36364 1.000000 100.0000 0.3000000E-01    1 1.0000   0</a:t>
            </a:r>
          </a:p>
          <a:p>
            <a:pPr eaLnBrk="1" hangingPunct="1">
              <a:defRPr/>
            </a:pPr>
            <a:r>
              <a:rPr lang="de-DE" sz="1051" dirty="0">
                <a:solidFill>
                  <a:srgbClr val="FFFF00"/>
                </a:solidFill>
                <a:latin typeface="Courier New"/>
                <a:cs typeface="Courier New"/>
              </a:rPr>
              <a:t>   7 1 17 18 400.0000 5.000000 0.2187500E-02 44.06250 1.000000 100.0000 0.3000000E-01    1 1.0000   0</a:t>
            </a:r>
          </a:p>
          <a:p>
            <a:pPr eaLnBrk="1" hangingPunct="1">
              <a:defRPr/>
            </a:pPr>
            <a:r>
              <a:rPr lang="de-DE" sz="1051" dirty="0">
                <a:solidFill>
                  <a:srgbClr val="FFFF00"/>
                </a:solidFill>
                <a:latin typeface="Courier New"/>
                <a:cs typeface="Courier New"/>
              </a:rPr>
              <a:t>   8 1 18 18 400.0000 5.000000 0.2187500E-02 43.18750 1.000000 100.0000 0.3000000E-01    2 1.0000   0</a:t>
            </a:r>
          </a:p>
          <a:p>
            <a:pPr eaLnBrk="1" hangingPunct="1">
              <a:defRPr/>
            </a:pPr>
            <a:r>
              <a:rPr lang="de-DE" sz="1051" dirty="0">
                <a:solidFill>
                  <a:srgbClr val="FFFF00"/>
                </a:solidFill>
                <a:latin typeface="Courier New"/>
                <a:cs typeface="Courier New"/>
              </a:rPr>
              <a:t>   9 1 19 18 400.0000 5.000000 0.2187500E-02 42.31250 1.000000 100.0000 0.3000000E-01    2 1.0000   0</a:t>
            </a:r>
          </a:p>
          <a:p>
            <a:pPr eaLnBrk="1" hangingPunct="1">
              <a:defRPr/>
            </a:pPr>
            <a:r>
              <a:rPr lang="de-DE" sz="1051" dirty="0">
                <a:solidFill>
                  <a:srgbClr val="FFFF00"/>
                </a:solidFill>
                <a:latin typeface="Courier New"/>
                <a:cs typeface="Courier New"/>
              </a:rPr>
              <a:t>  10 1 20 17 400.0000 5.000000 0.2187500E-02 41.43750 1.000000 100.0000 0.3000000E-01    2 1.0000   0</a:t>
            </a:r>
          </a:p>
          <a:p>
            <a:pPr eaLnBrk="1" hangingPunct="1">
              <a:defRPr/>
            </a:pPr>
            <a:r>
              <a:rPr lang="de-DE" sz="1051" dirty="0">
                <a:solidFill>
                  <a:srgbClr val="FFFF00"/>
                </a:solidFill>
                <a:latin typeface="Courier New"/>
                <a:cs typeface="Courier New"/>
              </a:rPr>
              <a:t>  11 1 21 17 400.0000 5.000000 0.2187500E-02 40.56250 1.000000 100.0000 0.3000000E-01    2 1.0000   0</a:t>
            </a:r>
          </a:p>
          <a:p>
            <a:pPr eaLnBrk="1" hangingPunct="1">
              <a:defRPr/>
            </a:pPr>
            <a:r>
              <a:rPr lang="de-DE" sz="1051" dirty="0">
                <a:solidFill>
                  <a:srgbClr val="FFFF00"/>
                </a:solidFill>
                <a:latin typeface="Courier New"/>
                <a:cs typeface="Courier New"/>
              </a:rPr>
              <a:t>  12 1 22 17 400.0000 5.000000 0.2187500E-02 39.68750 1.000000 100.0000 0.3000000E-01    2 1.0000   0</a:t>
            </a:r>
          </a:p>
          <a:p>
            <a:pPr eaLnBrk="1" hangingPunct="1">
              <a:defRPr/>
            </a:pPr>
            <a:endParaRPr lang="de-DE" sz="1051" dirty="0">
              <a:solidFill>
                <a:srgbClr val="FFFF00"/>
              </a:solidFill>
              <a:latin typeface="Courier New"/>
              <a:cs typeface="Courier New"/>
            </a:endParaRPr>
          </a:p>
          <a:p>
            <a:pPr eaLnBrk="1" hangingPunct="1">
              <a:defRPr/>
            </a:pPr>
            <a:r>
              <a:rPr lang="en-US" sz="1051" dirty="0">
                <a:solidFill>
                  <a:srgbClr val="FFFF00"/>
                </a:solidFill>
                <a:latin typeface="Courier New" charset="0"/>
              </a:rPr>
              <a:t>--- DELETED INPUT ---</a:t>
            </a:r>
          </a:p>
          <a:p>
            <a:pPr eaLnBrk="1" hangingPunct="1">
              <a:defRPr/>
            </a:pPr>
            <a:r>
              <a:rPr lang="de-DE" sz="1051" dirty="0">
                <a:solidFill>
                  <a:srgbClr val="FFFF00"/>
                </a:solidFill>
                <a:latin typeface="Courier New"/>
                <a:cs typeface="Courier New"/>
              </a:rPr>
              <a:t> </a:t>
            </a:r>
            <a:endParaRPr lang="en-US" sz="1051" dirty="0">
              <a:solidFill>
                <a:srgbClr val="FFFF00"/>
              </a:solidFill>
              <a:latin typeface="Courier New"/>
              <a:cs typeface="Courier New"/>
            </a:endParaRPr>
          </a:p>
        </p:txBody>
      </p:sp>
      <p:pic>
        <p:nvPicPr>
          <p:cNvPr id="8" name="Picture 7">
            <a:extLst>
              <a:ext uri="{FF2B5EF4-FFF2-40B4-BE49-F238E27FC236}">
                <a16:creationId xmlns:a16="http://schemas.microsoft.com/office/drawing/2014/main" id="{AA366CAF-C1C5-AE42-8514-3942A327471A}"/>
              </a:ext>
            </a:extLst>
          </p:cNvPr>
          <p:cNvPicPr>
            <a:picLocks noChangeAspect="1"/>
          </p:cNvPicPr>
          <p:nvPr/>
        </p:nvPicPr>
        <p:blipFill>
          <a:blip r:embed="rId2"/>
          <a:stretch>
            <a:fillRect/>
          </a:stretch>
        </p:blipFill>
        <p:spPr>
          <a:xfrm>
            <a:off x="8991602" y="1527483"/>
            <a:ext cx="3098452" cy="4519084"/>
          </a:xfrm>
          <a:prstGeom prst="rect">
            <a:avLst/>
          </a:prstGeom>
        </p:spPr>
      </p:pic>
    </p:spTree>
    <p:extLst>
      <p:ext uri="{BB962C8B-B14F-4D97-AF65-F5344CB8AC3E}">
        <p14:creationId xmlns:p14="http://schemas.microsoft.com/office/powerpoint/2010/main" val="28622205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00A62-E116-E742-8714-BA9A34AA2815}"/>
              </a:ext>
            </a:extLst>
          </p:cNvPr>
          <p:cNvSpPr>
            <a:spLocks noGrp="1"/>
          </p:cNvSpPr>
          <p:nvPr>
            <p:ph type="title"/>
          </p:nvPr>
        </p:nvSpPr>
        <p:spPr/>
        <p:txBody>
          <a:bodyPr/>
          <a:lstStyle/>
          <a:p>
            <a:r>
              <a:rPr lang="en-US" dirty="0"/>
              <a:t>Advanced packages</a:t>
            </a:r>
          </a:p>
        </p:txBody>
      </p:sp>
      <p:sp>
        <p:nvSpPr>
          <p:cNvPr id="3" name="Text Placeholder 2">
            <a:extLst>
              <a:ext uri="{FF2B5EF4-FFF2-40B4-BE49-F238E27FC236}">
                <a16:creationId xmlns:a16="http://schemas.microsoft.com/office/drawing/2014/main" id="{C47FE49E-CCE2-D342-B284-ABA43A143D41}"/>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84927414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SFR6 Package Input – cont.</a:t>
            </a:r>
          </a:p>
        </p:txBody>
      </p:sp>
      <p:sp>
        <p:nvSpPr>
          <p:cNvPr id="6" name="Text Box 2"/>
          <p:cNvSpPr txBox="1">
            <a:spLocks noChangeArrowheads="1"/>
          </p:cNvSpPr>
          <p:nvPr/>
        </p:nvSpPr>
        <p:spPr bwMode="auto">
          <a:xfrm>
            <a:off x="609601" y="1219614"/>
            <a:ext cx="8382000" cy="510537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defRPr/>
            </a:pPr>
            <a:r>
              <a:rPr lang="en-US" sz="1051" dirty="0">
                <a:solidFill>
                  <a:srgbClr val="FFFF00"/>
                </a:solidFill>
                <a:latin typeface="Courier New" charset="0"/>
              </a:rPr>
              <a:t>--- DELETED INPUT ---</a:t>
            </a:r>
          </a:p>
          <a:p>
            <a:pPr eaLnBrk="1" hangingPunct="1">
              <a:defRPr/>
            </a:pPr>
            <a:endParaRPr lang="de-DE" sz="1051" dirty="0">
              <a:solidFill>
                <a:srgbClr val="FFFF00"/>
              </a:solidFill>
              <a:latin typeface="Courier New"/>
              <a:cs typeface="Courier New"/>
            </a:endParaRPr>
          </a:p>
          <a:p>
            <a:pPr eaLnBrk="1" hangingPunct="1">
              <a:defRPr/>
            </a:pPr>
            <a:r>
              <a:rPr lang="de-DE" sz="1051" dirty="0">
                <a:solidFill>
                  <a:srgbClr val="FFFF00"/>
                </a:solidFill>
                <a:latin typeface="Courier New"/>
                <a:cs typeface="Courier New"/>
              </a:rPr>
              <a:t>  32 1 29 15 400.0000 5.000000 0.2428571E-02 33.51429 1.000000 100.0000 0.3000000E-01    3 1.0000   0</a:t>
            </a:r>
          </a:p>
          <a:p>
            <a:pPr eaLnBrk="1" hangingPunct="1">
              <a:defRPr/>
            </a:pPr>
            <a:r>
              <a:rPr lang="de-DE" sz="1051" dirty="0">
                <a:solidFill>
                  <a:srgbClr val="FFFF00"/>
                </a:solidFill>
                <a:latin typeface="Courier New"/>
                <a:cs typeface="Courier New"/>
              </a:rPr>
              <a:t>  33 1 30 15 400.0000 5.000000 0.2428571E-02 32.54286 1.000000 100.0000 0.3000000E-01    2 1.0000   0</a:t>
            </a:r>
          </a:p>
          <a:p>
            <a:pPr eaLnBrk="1" hangingPunct="1">
              <a:defRPr/>
            </a:pPr>
            <a:r>
              <a:rPr lang="de-DE" sz="1051" dirty="0">
                <a:solidFill>
                  <a:srgbClr val="FFFF00"/>
                </a:solidFill>
                <a:latin typeface="Courier New"/>
                <a:cs typeface="Courier New"/>
              </a:rPr>
              <a:t>  34 1 31 15 400.0000 5.000000 0.2428571E-02 31.57143 1.000000 100.0000 0.3000000E-01    2 1.0000   0</a:t>
            </a:r>
          </a:p>
          <a:p>
            <a:pPr eaLnBrk="1" hangingPunct="1">
              <a:defRPr/>
            </a:pPr>
            <a:r>
              <a:rPr lang="de-DE" sz="1051" dirty="0">
                <a:solidFill>
                  <a:srgbClr val="FFFF00"/>
                </a:solidFill>
                <a:latin typeface="Courier New"/>
                <a:cs typeface="Courier New"/>
              </a:rPr>
              <a:t>  35 1 32 15 400.0000 5.000000 0.2428571E-02 30.60000 1.000000 100.0000 0.3000000E-01    2 1.0000   0</a:t>
            </a:r>
          </a:p>
          <a:p>
            <a:pPr eaLnBrk="1" hangingPunct="1">
              <a:defRPr/>
            </a:pPr>
            <a:r>
              <a:rPr lang="de-DE" sz="1051" dirty="0">
                <a:solidFill>
                  <a:srgbClr val="FFFF00"/>
                </a:solidFill>
                <a:latin typeface="Courier New"/>
                <a:cs typeface="Courier New"/>
              </a:rPr>
              <a:t>  36 1 33 15 400.0000 5.000000 0.2428571E-02 29.62857 1.000000 100.0000 0.3000000E-01    2 1.0000   0</a:t>
            </a:r>
          </a:p>
          <a:p>
            <a:pPr eaLnBrk="1" hangingPunct="1">
              <a:defRPr/>
            </a:pPr>
            <a:r>
              <a:rPr lang="de-DE" sz="1051" dirty="0">
                <a:solidFill>
                  <a:srgbClr val="FFFF00"/>
                </a:solidFill>
                <a:latin typeface="Courier New"/>
                <a:cs typeface="Courier New"/>
              </a:rPr>
              <a:t>  37 1 34 15 400.0000 5.000000 0.2428571E-02 28.65714 1.000000 100.0000 0.3000000E-01    2 1.0000   0</a:t>
            </a:r>
          </a:p>
          <a:p>
            <a:pPr eaLnBrk="1" hangingPunct="1">
              <a:defRPr/>
            </a:pPr>
            <a:r>
              <a:rPr lang="de-DE" sz="1051" dirty="0">
                <a:solidFill>
                  <a:srgbClr val="FFFF00"/>
                </a:solidFill>
                <a:latin typeface="Courier New"/>
                <a:cs typeface="Courier New"/>
              </a:rPr>
              <a:t>  38 1 35 15 400.0000 5.000000 0.2428571E-02 27.68571 1.000000 100.0000 0.3000000E-01    1 1.0000   0</a:t>
            </a:r>
          </a:p>
          <a:p>
            <a:pPr eaLnBrk="1" hangingPunct="1">
              <a:defRPr/>
            </a:pPr>
            <a:r>
              <a:rPr lang="de-DE" sz="1051" dirty="0">
                <a:solidFill>
                  <a:srgbClr val="FFFF00"/>
                </a:solidFill>
                <a:latin typeface="Courier New"/>
                <a:cs typeface="Courier New"/>
              </a:rPr>
              <a:t>END PACKAGEDATA</a:t>
            </a:r>
          </a:p>
          <a:p>
            <a:pPr eaLnBrk="1" hangingPunct="1">
              <a:defRPr/>
            </a:pPr>
            <a:endParaRPr lang="de-DE" sz="1051" dirty="0">
              <a:solidFill>
                <a:srgbClr val="FFFF00"/>
              </a:solidFill>
              <a:latin typeface="Courier New"/>
              <a:cs typeface="Courier New"/>
            </a:endParaRPr>
          </a:p>
          <a:p>
            <a:pPr eaLnBrk="1" hangingPunct="1">
              <a:defRPr/>
            </a:pPr>
            <a:r>
              <a:rPr lang="de-DE" sz="1051" dirty="0">
                <a:solidFill>
                  <a:srgbClr val="FFFF00"/>
                </a:solidFill>
                <a:latin typeface="Courier New"/>
                <a:cs typeface="Courier New"/>
              </a:rPr>
              <a:t>BEGIN CONNECTIONDATA</a:t>
            </a:r>
          </a:p>
          <a:p>
            <a:pPr eaLnBrk="1" hangingPunct="1">
              <a:defRPr/>
            </a:pPr>
            <a:r>
              <a:rPr lang="de-DE" sz="1051" dirty="0">
                <a:solidFill>
                  <a:srgbClr val="FFFF00"/>
                </a:solidFill>
                <a:latin typeface="Courier New"/>
                <a:cs typeface="Courier New"/>
              </a:rPr>
              <a:t>  1 -2</a:t>
            </a:r>
          </a:p>
          <a:p>
            <a:pPr eaLnBrk="1" hangingPunct="1">
              <a:defRPr/>
            </a:pPr>
            <a:r>
              <a:rPr lang="de-DE" sz="1051" dirty="0">
                <a:solidFill>
                  <a:srgbClr val="FFFF00"/>
                </a:solidFill>
                <a:latin typeface="Courier New"/>
                <a:cs typeface="Courier New"/>
              </a:rPr>
              <a:t>  2 1 -3</a:t>
            </a:r>
          </a:p>
          <a:p>
            <a:pPr eaLnBrk="1" hangingPunct="1">
              <a:defRPr/>
            </a:pPr>
            <a:r>
              <a:rPr lang="de-DE" sz="1051" dirty="0">
                <a:solidFill>
                  <a:srgbClr val="FFFF00"/>
                </a:solidFill>
                <a:latin typeface="Courier New"/>
                <a:cs typeface="Courier New"/>
              </a:rPr>
              <a:t>  3 2 -4</a:t>
            </a:r>
          </a:p>
          <a:p>
            <a:pPr eaLnBrk="1" hangingPunct="1">
              <a:defRPr/>
            </a:pPr>
            <a:r>
              <a:rPr lang="de-DE" sz="1051" dirty="0">
                <a:solidFill>
                  <a:srgbClr val="FFFF00"/>
                </a:solidFill>
                <a:latin typeface="Courier New"/>
                <a:cs typeface="Courier New"/>
              </a:rPr>
              <a:t>  4 3 -5</a:t>
            </a:r>
          </a:p>
          <a:p>
            <a:pPr eaLnBrk="1" hangingPunct="1">
              <a:defRPr/>
            </a:pPr>
            <a:r>
              <a:rPr lang="de-DE" sz="1051" dirty="0">
                <a:solidFill>
                  <a:srgbClr val="FFFF00"/>
                </a:solidFill>
                <a:latin typeface="Courier New"/>
                <a:cs typeface="Courier New"/>
              </a:rPr>
              <a:t>  5 4 -6</a:t>
            </a:r>
          </a:p>
          <a:p>
            <a:pPr eaLnBrk="1" hangingPunct="1">
              <a:defRPr/>
            </a:pPr>
            <a:r>
              <a:rPr lang="de-DE" sz="1051" dirty="0">
                <a:solidFill>
                  <a:srgbClr val="FFFF00"/>
                </a:solidFill>
                <a:latin typeface="Courier New"/>
                <a:cs typeface="Courier New"/>
              </a:rPr>
              <a:t>  6 5</a:t>
            </a:r>
          </a:p>
          <a:p>
            <a:pPr eaLnBrk="1" hangingPunct="1">
              <a:defRPr/>
            </a:pPr>
            <a:r>
              <a:rPr lang="de-DE" sz="1051" dirty="0">
                <a:solidFill>
                  <a:srgbClr val="FFFF00"/>
                </a:solidFill>
                <a:latin typeface="Courier New"/>
                <a:cs typeface="Courier New"/>
              </a:rPr>
              <a:t>  7 -8</a:t>
            </a:r>
          </a:p>
          <a:p>
            <a:pPr eaLnBrk="1" hangingPunct="1">
              <a:defRPr/>
            </a:pPr>
            <a:r>
              <a:rPr lang="de-DE" sz="1051" dirty="0">
                <a:solidFill>
                  <a:srgbClr val="FFFF00"/>
                </a:solidFill>
                <a:latin typeface="Courier New"/>
                <a:cs typeface="Courier New"/>
              </a:rPr>
              <a:t>  8 7 -9</a:t>
            </a:r>
          </a:p>
          <a:p>
            <a:pPr eaLnBrk="1" hangingPunct="1">
              <a:defRPr/>
            </a:pPr>
            <a:r>
              <a:rPr lang="de-DE" sz="1051" dirty="0">
                <a:solidFill>
                  <a:srgbClr val="FFFF00"/>
                </a:solidFill>
                <a:latin typeface="Courier New"/>
                <a:cs typeface="Courier New"/>
              </a:rPr>
              <a:t>  9 8 -10</a:t>
            </a:r>
          </a:p>
          <a:p>
            <a:pPr eaLnBrk="1" hangingPunct="1">
              <a:defRPr/>
            </a:pPr>
            <a:r>
              <a:rPr lang="de-DE" sz="1051" dirty="0">
                <a:solidFill>
                  <a:srgbClr val="FFFF00"/>
                </a:solidFill>
                <a:latin typeface="Courier New"/>
                <a:cs typeface="Courier New"/>
              </a:rPr>
              <a:t>  10 9 -11</a:t>
            </a:r>
          </a:p>
          <a:p>
            <a:pPr eaLnBrk="1" hangingPunct="1">
              <a:defRPr/>
            </a:pPr>
            <a:r>
              <a:rPr lang="de-DE" sz="1051" dirty="0">
                <a:solidFill>
                  <a:srgbClr val="FFFF00"/>
                </a:solidFill>
                <a:latin typeface="Courier New"/>
                <a:cs typeface="Courier New"/>
              </a:rPr>
              <a:t>  11 10 -12</a:t>
            </a:r>
          </a:p>
          <a:p>
            <a:pPr eaLnBrk="1" hangingPunct="1">
              <a:defRPr/>
            </a:pPr>
            <a:r>
              <a:rPr lang="de-DE" sz="1051" dirty="0">
                <a:solidFill>
                  <a:srgbClr val="FFFF00"/>
                </a:solidFill>
                <a:latin typeface="Courier New"/>
                <a:cs typeface="Courier New"/>
              </a:rPr>
              <a:t>  12 11 -13</a:t>
            </a:r>
          </a:p>
          <a:p>
            <a:pPr eaLnBrk="1" hangingPunct="1">
              <a:defRPr/>
            </a:pPr>
            <a:r>
              <a:rPr lang="de-DE" sz="1051" dirty="0">
                <a:solidFill>
                  <a:srgbClr val="FFFF00"/>
                </a:solidFill>
                <a:latin typeface="Courier New"/>
                <a:cs typeface="Courier New"/>
              </a:rPr>
              <a:t>  13 12 -14</a:t>
            </a:r>
          </a:p>
          <a:p>
            <a:pPr eaLnBrk="1" hangingPunct="1">
              <a:defRPr/>
            </a:pPr>
            <a:r>
              <a:rPr lang="de-DE" sz="1051" dirty="0">
                <a:solidFill>
                  <a:srgbClr val="FFFF00"/>
                </a:solidFill>
                <a:latin typeface="Courier New"/>
                <a:cs typeface="Courier New"/>
              </a:rPr>
              <a:t>  14 13 -15</a:t>
            </a:r>
          </a:p>
          <a:p>
            <a:pPr eaLnBrk="1" hangingPunct="1">
              <a:defRPr/>
            </a:pPr>
            <a:r>
              <a:rPr lang="de-DE" sz="1051" dirty="0">
                <a:solidFill>
                  <a:srgbClr val="FFFF00"/>
                </a:solidFill>
                <a:latin typeface="Courier New"/>
                <a:cs typeface="Courier New"/>
              </a:rPr>
              <a:t>  15 14 -16</a:t>
            </a:r>
          </a:p>
          <a:p>
            <a:pPr eaLnBrk="1" hangingPunct="1">
              <a:defRPr/>
            </a:pPr>
            <a:r>
              <a:rPr lang="de-DE" sz="1051" dirty="0">
                <a:solidFill>
                  <a:srgbClr val="FFFF00"/>
                </a:solidFill>
                <a:latin typeface="Courier New"/>
                <a:cs typeface="Courier New"/>
              </a:rPr>
              <a:t>  16 15 -17</a:t>
            </a:r>
          </a:p>
          <a:p>
            <a:pPr eaLnBrk="1" hangingPunct="1">
              <a:defRPr/>
            </a:pPr>
            <a:r>
              <a:rPr lang="de-DE" sz="1051" dirty="0">
                <a:solidFill>
                  <a:srgbClr val="FFFF00"/>
                </a:solidFill>
                <a:latin typeface="Courier New"/>
                <a:cs typeface="Courier New"/>
              </a:rPr>
              <a:t>  17 16 -18</a:t>
            </a:r>
          </a:p>
          <a:p>
            <a:pPr eaLnBrk="1" hangingPunct="1">
              <a:defRPr/>
            </a:pPr>
            <a:endParaRPr lang="en-US" sz="1051" dirty="0">
              <a:solidFill>
                <a:srgbClr val="FFFF00"/>
              </a:solidFill>
              <a:latin typeface="Courier New" charset="0"/>
            </a:endParaRPr>
          </a:p>
          <a:p>
            <a:pPr eaLnBrk="1" hangingPunct="1">
              <a:defRPr/>
            </a:pPr>
            <a:r>
              <a:rPr lang="en-US" sz="1051" dirty="0">
                <a:solidFill>
                  <a:srgbClr val="FFFF00"/>
                </a:solidFill>
                <a:latin typeface="Courier New" charset="0"/>
              </a:rPr>
              <a:t>--- DELETED INPUT ---</a:t>
            </a:r>
          </a:p>
        </p:txBody>
      </p:sp>
      <p:pic>
        <p:nvPicPr>
          <p:cNvPr id="9" name="Picture 8">
            <a:extLst>
              <a:ext uri="{FF2B5EF4-FFF2-40B4-BE49-F238E27FC236}">
                <a16:creationId xmlns:a16="http://schemas.microsoft.com/office/drawing/2014/main" id="{93B87040-D05B-7049-AD2C-FAA9E7D06849}"/>
              </a:ext>
            </a:extLst>
          </p:cNvPr>
          <p:cNvPicPr>
            <a:picLocks noChangeAspect="1"/>
          </p:cNvPicPr>
          <p:nvPr/>
        </p:nvPicPr>
        <p:blipFill>
          <a:blip r:embed="rId2"/>
          <a:stretch>
            <a:fillRect/>
          </a:stretch>
        </p:blipFill>
        <p:spPr>
          <a:xfrm>
            <a:off x="8991602" y="1527483"/>
            <a:ext cx="3098452" cy="4519084"/>
          </a:xfrm>
          <a:prstGeom prst="rect">
            <a:avLst/>
          </a:prstGeom>
        </p:spPr>
      </p:pic>
    </p:spTree>
    <p:extLst>
      <p:ext uri="{BB962C8B-B14F-4D97-AF65-F5344CB8AC3E}">
        <p14:creationId xmlns:p14="http://schemas.microsoft.com/office/powerpoint/2010/main" val="364815841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SFR6 Package Input</a:t>
            </a:r>
          </a:p>
        </p:txBody>
      </p:sp>
      <p:sp>
        <p:nvSpPr>
          <p:cNvPr id="7" name="Text Box 2"/>
          <p:cNvSpPr txBox="1">
            <a:spLocks noChangeArrowheads="1"/>
          </p:cNvSpPr>
          <p:nvPr/>
        </p:nvSpPr>
        <p:spPr bwMode="auto">
          <a:xfrm>
            <a:off x="609601" y="1144580"/>
            <a:ext cx="8382000" cy="510537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defRPr/>
            </a:pPr>
            <a:r>
              <a:rPr lang="en-US" sz="1051" dirty="0">
                <a:solidFill>
                  <a:srgbClr val="FFFF00"/>
                </a:solidFill>
                <a:latin typeface="Courier New" charset="0"/>
              </a:rPr>
              <a:t>--- DELETED INPUT ---</a:t>
            </a:r>
          </a:p>
          <a:p>
            <a:pPr eaLnBrk="1" hangingPunct="1">
              <a:defRPr/>
            </a:pPr>
            <a:endParaRPr lang="de-DE" sz="1051" dirty="0">
              <a:solidFill>
                <a:srgbClr val="FFFF00"/>
              </a:solidFill>
              <a:latin typeface="Courier New"/>
              <a:cs typeface="Courier New"/>
            </a:endParaRPr>
          </a:p>
          <a:p>
            <a:pPr eaLnBrk="1" hangingPunct="1">
              <a:defRPr/>
            </a:pPr>
            <a:r>
              <a:rPr lang="en-US" sz="1051" dirty="0">
                <a:solidFill>
                  <a:srgbClr val="FFFF00"/>
                </a:solidFill>
                <a:latin typeface="Courier New"/>
                <a:cs typeface="Courier New"/>
              </a:rPr>
              <a:t>  </a:t>
            </a:r>
            <a:r>
              <a:rPr lang="mr-IN" sz="1051" dirty="0">
                <a:solidFill>
                  <a:srgbClr val="FFFF00"/>
                </a:solidFill>
                <a:latin typeface="Courier New"/>
                <a:cs typeface="Courier New"/>
              </a:rPr>
              <a:t>19 -20</a:t>
            </a:r>
          </a:p>
          <a:p>
            <a:pPr eaLnBrk="1" hangingPunct="1">
              <a:defRPr/>
            </a:pPr>
            <a:r>
              <a:rPr lang="mr-IN" sz="1051" dirty="0">
                <a:solidFill>
                  <a:srgbClr val="FFFF00"/>
                </a:solidFill>
                <a:latin typeface="Courier New"/>
                <a:cs typeface="Courier New"/>
              </a:rPr>
              <a:t>  20 19 -21</a:t>
            </a:r>
          </a:p>
          <a:p>
            <a:pPr eaLnBrk="1" hangingPunct="1">
              <a:defRPr/>
            </a:pPr>
            <a:r>
              <a:rPr lang="mr-IN" sz="1051" dirty="0">
                <a:solidFill>
                  <a:srgbClr val="FFFF00"/>
                </a:solidFill>
                <a:latin typeface="Courier New"/>
                <a:cs typeface="Courier New"/>
              </a:rPr>
              <a:t>  21 20 -22</a:t>
            </a:r>
          </a:p>
          <a:p>
            <a:pPr eaLnBrk="1" hangingPunct="1">
              <a:defRPr/>
            </a:pPr>
            <a:r>
              <a:rPr lang="mr-IN" sz="1051" dirty="0">
                <a:solidFill>
                  <a:srgbClr val="FFFF00"/>
                </a:solidFill>
                <a:latin typeface="Courier New"/>
                <a:cs typeface="Courier New"/>
              </a:rPr>
              <a:t>  22 21 -23</a:t>
            </a:r>
          </a:p>
          <a:p>
            <a:pPr eaLnBrk="1" hangingPunct="1">
              <a:defRPr/>
            </a:pPr>
            <a:r>
              <a:rPr lang="mr-IN" sz="1051" dirty="0">
                <a:solidFill>
                  <a:srgbClr val="FFFF00"/>
                </a:solidFill>
                <a:latin typeface="Courier New"/>
                <a:cs typeface="Courier New"/>
              </a:rPr>
              <a:t>  23 22 -24</a:t>
            </a:r>
          </a:p>
          <a:p>
            <a:pPr eaLnBrk="1" hangingPunct="1">
              <a:defRPr/>
            </a:pPr>
            <a:r>
              <a:rPr lang="mr-IN" sz="1051" dirty="0">
                <a:solidFill>
                  <a:srgbClr val="FFFF00"/>
                </a:solidFill>
                <a:latin typeface="Courier New"/>
                <a:cs typeface="Courier New"/>
              </a:rPr>
              <a:t>  24 23 -25</a:t>
            </a:r>
          </a:p>
          <a:p>
            <a:pPr eaLnBrk="1" hangingPunct="1">
              <a:defRPr/>
            </a:pPr>
            <a:r>
              <a:rPr lang="mr-IN" sz="1051" dirty="0">
                <a:solidFill>
                  <a:srgbClr val="FFFF00"/>
                </a:solidFill>
                <a:latin typeface="Courier New"/>
                <a:cs typeface="Courier New"/>
              </a:rPr>
              <a:t>  25 24 -26</a:t>
            </a:r>
          </a:p>
          <a:p>
            <a:pPr eaLnBrk="1" hangingPunct="1">
              <a:defRPr/>
            </a:pPr>
            <a:r>
              <a:rPr lang="mr-IN" sz="1051" dirty="0">
                <a:solidFill>
                  <a:srgbClr val="FFFF00"/>
                </a:solidFill>
                <a:latin typeface="Courier New"/>
                <a:cs typeface="Courier New"/>
              </a:rPr>
              <a:t>  26 25 -27</a:t>
            </a:r>
          </a:p>
          <a:p>
            <a:pPr eaLnBrk="1" hangingPunct="1">
              <a:defRPr/>
            </a:pPr>
            <a:r>
              <a:rPr lang="mr-IN" sz="1051" dirty="0">
                <a:solidFill>
                  <a:srgbClr val="FFFF00"/>
                </a:solidFill>
                <a:latin typeface="Courier New"/>
                <a:cs typeface="Courier New"/>
              </a:rPr>
              <a:t>  27 26 -28</a:t>
            </a:r>
          </a:p>
          <a:p>
            <a:pPr eaLnBrk="1" hangingPunct="1">
              <a:defRPr/>
            </a:pPr>
            <a:r>
              <a:rPr lang="mr-IN" sz="1051" dirty="0">
                <a:solidFill>
                  <a:srgbClr val="FFFF00"/>
                </a:solidFill>
                <a:latin typeface="Courier New"/>
                <a:cs typeface="Courier New"/>
              </a:rPr>
              <a:t>  28 27 -29</a:t>
            </a:r>
          </a:p>
          <a:p>
            <a:pPr eaLnBrk="1" hangingPunct="1">
              <a:defRPr/>
            </a:pPr>
            <a:r>
              <a:rPr lang="mr-IN" sz="1051" dirty="0">
                <a:solidFill>
                  <a:srgbClr val="FFFF00"/>
                </a:solidFill>
                <a:latin typeface="Courier New"/>
                <a:cs typeface="Courier New"/>
              </a:rPr>
              <a:t>  29 28 -30</a:t>
            </a:r>
          </a:p>
          <a:p>
            <a:pPr eaLnBrk="1" hangingPunct="1">
              <a:defRPr/>
            </a:pPr>
            <a:r>
              <a:rPr lang="mr-IN" sz="1051" dirty="0">
                <a:solidFill>
                  <a:srgbClr val="FFFF00"/>
                </a:solidFill>
                <a:latin typeface="Courier New"/>
                <a:cs typeface="Courier New"/>
              </a:rPr>
              <a:t>  30 29 -31</a:t>
            </a:r>
          </a:p>
          <a:p>
            <a:pPr eaLnBrk="1" hangingPunct="1">
              <a:defRPr/>
            </a:pPr>
            <a:r>
              <a:rPr lang="mr-IN" sz="1051" dirty="0">
                <a:solidFill>
                  <a:srgbClr val="FFFF00"/>
                </a:solidFill>
                <a:latin typeface="Courier New"/>
                <a:cs typeface="Courier New"/>
              </a:rPr>
              <a:t>  31 30 -32</a:t>
            </a:r>
          </a:p>
          <a:p>
            <a:pPr eaLnBrk="1" hangingPunct="1">
              <a:defRPr/>
            </a:pPr>
            <a:r>
              <a:rPr lang="mr-IN" sz="1051" dirty="0">
                <a:solidFill>
                  <a:srgbClr val="FFFF00"/>
                </a:solidFill>
                <a:latin typeface="Courier New"/>
                <a:cs typeface="Courier New"/>
              </a:rPr>
              <a:t>  32 18 31 -33</a:t>
            </a:r>
          </a:p>
          <a:p>
            <a:pPr eaLnBrk="1" hangingPunct="1">
              <a:defRPr/>
            </a:pPr>
            <a:r>
              <a:rPr lang="mr-IN" sz="1051" dirty="0">
                <a:solidFill>
                  <a:srgbClr val="FFFF00"/>
                </a:solidFill>
                <a:latin typeface="Courier New"/>
                <a:cs typeface="Courier New"/>
              </a:rPr>
              <a:t>  33 32 -34</a:t>
            </a:r>
          </a:p>
          <a:p>
            <a:pPr eaLnBrk="1" hangingPunct="1">
              <a:defRPr/>
            </a:pPr>
            <a:r>
              <a:rPr lang="mr-IN" sz="1051" dirty="0">
                <a:solidFill>
                  <a:srgbClr val="FFFF00"/>
                </a:solidFill>
                <a:latin typeface="Courier New"/>
                <a:cs typeface="Courier New"/>
              </a:rPr>
              <a:t>  34 33 -35</a:t>
            </a:r>
          </a:p>
          <a:p>
            <a:pPr eaLnBrk="1" hangingPunct="1">
              <a:defRPr/>
            </a:pPr>
            <a:r>
              <a:rPr lang="mr-IN" sz="1051" dirty="0">
                <a:solidFill>
                  <a:srgbClr val="FFFF00"/>
                </a:solidFill>
                <a:latin typeface="Courier New"/>
                <a:cs typeface="Courier New"/>
              </a:rPr>
              <a:t>  35 34 -36</a:t>
            </a:r>
          </a:p>
          <a:p>
            <a:pPr eaLnBrk="1" hangingPunct="1">
              <a:defRPr/>
            </a:pPr>
            <a:r>
              <a:rPr lang="mr-IN" sz="1051" dirty="0">
                <a:solidFill>
                  <a:srgbClr val="FFFF00"/>
                </a:solidFill>
                <a:latin typeface="Courier New"/>
                <a:cs typeface="Courier New"/>
              </a:rPr>
              <a:t>  36 35 -37</a:t>
            </a:r>
          </a:p>
          <a:p>
            <a:pPr eaLnBrk="1" hangingPunct="1">
              <a:defRPr/>
            </a:pPr>
            <a:r>
              <a:rPr lang="mr-IN" sz="1051" dirty="0">
                <a:solidFill>
                  <a:srgbClr val="FFFF00"/>
                </a:solidFill>
                <a:latin typeface="Courier New"/>
                <a:cs typeface="Courier New"/>
              </a:rPr>
              <a:t>  37 36 -38</a:t>
            </a:r>
          </a:p>
          <a:p>
            <a:pPr eaLnBrk="1" hangingPunct="1">
              <a:defRPr/>
            </a:pPr>
            <a:r>
              <a:rPr lang="mr-IN" sz="1051" dirty="0">
                <a:solidFill>
                  <a:srgbClr val="FFFF00"/>
                </a:solidFill>
                <a:latin typeface="Courier New"/>
                <a:cs typeface="Courier New"/>
              </a:rPr>
              <a:t>  38 37</a:t>
            </a:r>
          </a:p>
          <a:p>
            <a:pPr eaLnBrk="1" hangingPunct="1">
              <a:defRPr/>
            </a:pPr>
            <a:r>
              <a:rPr lang="mr-IN" sz="1051" dirty="0">
                <a:solidFill>
                  <a:srgbClr val="FFFF00"/>
                </a:solidFill>
                <a:latin typeface="Courier New"/>
                <a:cs typeface="Courier New"/>
              </a:rPr>
              <a:t>END CONNECTIONDATA</a:t>
            </a:r>
          </a:p>
          <a:p>
            <a:pPr eaLnBrk="1" hangingPunct="1">
              <a:defRPr/>
            </a:pPr>
            <a:endParaRPr lang="mr-IN" sz="1051" dirty="0">
              <a:solidFill>
                <a:srgbClr val="FFFF00"/>
              </a:solidFill>
              <a:latin typeface="Courier New"/>
              <a:cs typeface="Courier New"/>
            </a:endParaRPr>
          </a:p>
          <a:p>
            <a:pPr eaLnBrk="1" hangingPunct="1">
              <a:defRPr/>
            </a:pPr>
            <a:r>
              <a:rPr lang="mr-IN" sz="1051" dirty="0">
                <a:solidFill>
                  <a:srgbClr val="FFFF00"/>
                </a:solidFill>
                <a:latin typeface="Courier New"/>
                <a:cs typeface="Courier New"/>
              </a:rPr>
              <a:t>BEGIN PERIOD 1</a:t>
            </a:r>
          </a:p>
          <a:p>
            <a:pPr eaLnBrk="1" hangingPunct="1">
              <a:defRPr/>
            </a:pPr>
            <a:r>
              <a:rPr lang="mr-IN" sz="1051" dirty="0">
                <a:solidFill>
                  <a:srgbClr val="FFFF00"/>
                </a:solidFill>
                <a:latin typeface="Courier New"/>
                <a:cs typeface="Courier New"/>
              </a:rPr>
              <a:t>  1 INFLOW   86400.000</a:t>
            </a:r>
          </a:p>
          <a:p>
            <a:pPr eaLnBrk="1" hangingPunct="1">
              <a:defRPr/>
            </a:pPr>
            <a:r>
              <a:rPr lang="mr-IN" sz="1051" dirty="0">
                <a:solidFill>
                  <a:srgbClr val="FFFF00"/>
                </a:solidFill>
                <a:latin typeface="Courier New"/>
                <a:cs typeface="Courier New"/>
              </a:rPr>
              <a:t>END PERIOD</a:t>
            </a:r>
          </a:p>
          <a:p>
            <a:pPr eaLnBrk="1" hangingPunct="1">
              <a:defRPr/>
            </a:pPr>
            <a:endParaRPr lang="mr-IN" sz="1051" dirty="0">
              <a:solidFill>
                <a:srgbClr val="FFFF00"/>
              </a:solidFill>
              <a:latin typeface="Courier New"/>
              <a:cs typeface="Courier New"/>
            </a:endParaRPr>
          </a:p>
          <a:p>
            <a:pPr eaLnBrk="1" hangingPunct="1">
              <a:defRPr/>
            </a:pPr>
            <a:r>
              <a:rPr lang="mr-IN" sz="1051" dirty="0">
                <a:solidFill>
                  <a:srgbClr val="FFFF00"/>
                </a:solidFill>
                <a:latin typeface="Courier New"/>
                <a:cs typeface="Courier New"/>
              </a:rPr>
              <a:t>BEGIN PERIOD 2</a:t>
            </a:r>
          </a:p>
          <a:p>
            <a:pPr eaLnBrk="1" hangingPunct="1">
              <a:defRPr/>
            </a:pPr>
            <a:r>
              <a:rPr lang="mr-IN" sz="1051" dirty="0">
                <a:solidFill>
                  <a:srgbClr val="FFFF00"/>
                </a:solidFill>
                <a:latin typeface="Courier New"/>
                <a:cs typeface="Courier New"/>
              </a:rPr>
              <a:t>  1 INFLOW   95040.</a:t>
            </a:r>
          </a:p>
          <a:p>
            <a:pPr eaLnBrk="1" hangingPunct="1">
              <a:defRPr/>
            </a:pPr>
            <a:r>
              <a:rPr lang="mr-IN" sz="1051" dirty="0">
                <a:solidFill>
                  <a:srgbClr val="FFFF00"/>
                </a:solidFill>
                <a:latin typeface="Courier New"/>
                <a:cs typeface="Courier New"/>
              </a:rPr>
              <a:t>END PERIOD</a:t>
            </a:r>
            <a:endParaRPr lang="en-US" sz="1051" dirty="0">
              <a:solidFill>
                <a:srgbClr val="FFFF00"/>
              </a:solidFill>
              <a:latin typeface="Courier New" charset="0"/>
            </a:endParaRPr>
          </a:p>
        </p:txBody>
      </p:sp>
      <p:pic>
        <p:nvPicPr>
          <p:cNvPr id="8" name="Picture 7">
            <a:extLst>
              <a:ext uri="{FF2B5EF4-FFF2-40B4-BE49-F238E27FC236}">
                <a16:creationId xmlns:a16="http://schemas.microsoft.com/office/drawing/2014/main" id="{0213BBB8-7F96-2C4A-8016-F73A0235EA5E}"/>
              </a:ext>
            </a:extLst>
          </p:cNvPr>
          <p:cNvPicPr>
            <a:picLocks noChangeAspect="1"/>
          </p:cNvPicPr>
          <p:nvPr/>
        </p:nvPicPr>
        <p:blipFill>
          <a:blip r:embed="rId2"/>
          <a:stretch>
            <a:fillRect/>
          </a:stretch>
        </p:blipFill>
        <p:spPr>
          <a:xfrm>
            <a:off x="8991602" y="1527483"/>
            <a:ext cx="3098452" cy="4519084"/>
          </a:xfrm>
          <a:prstGeom prst="rect">
            <a:avLst/>
          </a:prstGeom>
        </p:spPr>
      </p:pic>
    </p:spTree>
    <p:extLst>
      <p:ext uri="{BB962C8B-B14F-4D97-AF65-F5344CB8AC3E}">
        <p14:creationId xmlns:p14="http://schemas.microsoft.com/office/powerpoint/2010/main" val="143566086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83141A-9061-E047-A1DE-5BE5F445D768}"/>
              </a:ext>
            </a:extLst>
          </p:cNvPr>
          <p:cNvSpPr>
            <a:spLocks noGrp="1"/>
          </p:cNvSpPr>
          <p:nvPr>
            <p:ph type="title"/>
          </p:nvPr>
        </p:nvSpPr>
        <p:spPr/>
        <p:txBody>
          <a:bodyPr/>
          <a:lstStyle/>
          <a:p>
            <a:r>
              <a:rPr lang="en-US" dirty="0"/>
              <a:t>Lake Package</a:t>
            </a:r>
          </a:p>
        </p:txBody>
      </p:sp>
      <p:sp>
        <p:nvSpPr>
          <p:cNvPr id="3" name="Text Placeholder 2">
            <a:extLst>
              <a:ext uri="{FF2B5EF4-FFF2-40B4-BE49-F238E27FC236}">
                <a16:creationId xmlns:a16="http://schemas.microsoft.com/office/drawing/2014/main" id="{82EF25B6-CC29-534D-B83C-F122ED711C9B}"/>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61173148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LAK6 Package Capabilities</a:t>
            </a:r>
          </a:p>
        </p:txBody>
      </p:sp>
      <p:sp>
        <p:nvSpPr>
          <p:cNvPr id="3" name="Content Placeholder 2"/>
          <p:cNvSpPr>
            <a:spLocks noGrp="1"/>
          </p:cNvSpPr>
          <p:nvPr>
            <p:ph idx="1"/>
          </p:nvPr>
        </p:nvSpPr>
        <p:spPr>
          <a:xfrm>
            <a:off x="609602" y="1258491"/>
            <a:ext cx="10968567" cy="3833528"/>
          </a:xfrm>
        </p:spPr>
        <p:txBody>
          <a:bodyPr/>
          <a:lstStyle/>
          <a:p>
            <a:pPr marL="0" indent="0">
              <a:spcBef>
                <a:spcPts val="800"/>
              </a:spcBef>
              <a:buNone/>
              <a:defRPr/>
            </a:pPr>
            <a:r>
              <a:rPr lang="en-US" sz="2600" dirty="0"/>
              <a:t>Capabilities</a:t>
            </a:r>
          </a:p>
          <a:p>
            <a:pPr>
              <a:spcBef>
                <a:spcPts val="800"/>
              </a:spcBef>
              <a:defRPr/>
            </a:pPr>
            <a:r>
              <a:rPr lang="en-US" sz="2600" b="0" dirty="0"/>
              <a:t>multiple outlets per lake using 3 outlet equation options (specified, Manning, weir)</a:t>
            </a:r>
          </a:p>
          <a:p>
            <a:pPr>
              <a:spcBef>
                <a:spcPts val="800"/>
              </a:spcBef>
              <a:defRPr/>
            </a:pPr>
            <a:r>
              <a:rPr lang="en-US" sz="2600" b="0" dirty="0"/>
              <a:t>lakes on top of model (overlying), incised lakes, embedded lakes (sub-grid scale lakes)</a:t>
            </a:r>
          </a:p>
          <a:p>
            <a:pPr>
              <a:spcBef>
                <a:spcPts val="800"/>
              </a:spcBef>
              <a:defRPr/>
            </a:pPr>
            <a:r>
              <a:rPr lang="en-US" sz="2600" b="0" dirty="0"/>
              <a:t>constant stage and inactive lakes</a:t>
            </a:r>
          </a:p>
          <a:p>
            <a:pPr>
              <a:spcBef>
                <a:spcPts val="800"/>
              </a:spcBef>
              <a:defRPr/>
            </a:pPr>
            <a:r>
              <a:rPr lang="en-US" sz="2600" b="0" dirty="0"/>
              <a:t>explicitly defined lake connectivity</a:t>
            </a:r>
          </a:p>
          <a:p>
            <a:pPr>
              <a:spcBef>
                <a:spcPts val="800"/>
              </a:spcBef>
              <a:defRPr/>
            </a:pPr>
            <a:r>
              <a:rPr lang="en-US" sz="2600" b="0" dirty="0"/>
              <a:t>currently no UZF under lakes</a:t>
            </a:r>
          </a:p>
        </p:txBody>
      </p:sp>
    </p:spTree>
    <p:extLst>
      <p:ext uri="{BB962C8B-B14F-4D97-AF65-F5344CB8AC3E}">
        <p14:creationId xmlns:p14="http://schemas.microsoft.com/office/powerpoint/2010/main" val="351291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LAK6 Package Continuity Equation</a:t>
            </a:r>
          </a:p>
        </p:txBody>
      </p:sp>
      <p:pic>
        <p:nvPicPr>
          <p:cNvPr id="3" name="Picture 2" descr="lake.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75519" y="1619251"/>
            <a:ext cx="4419600" cy="3619500"/>
          </a:xfrm>
          <a:prstGeom prst="rect">
            <a:avLst/>
          </a:prstGeom>
          <a:solidFill>
            <a:schemeClr val="bg1"/>
          </a:solidFill>
        </p:spPr>
      </p:pic>
      <p:pic>
        <p:nvPicPr>
          <p:cNvPr id="4" name="Picture 3"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49279" y="3829051"/>
            <a:ext cx="4203700" cy="1092200"/>
          </a:xfrm>
          <a:prstGeom prst="rect">
            <a:avLst/>
          </a:prstGeom>
        </p:spPr>
      </p:pic>
      <p:pic>
        <p:nvPicPr>
          <p:cNvPr id="6" name="Picture 5"/>
          <p:cNvPicPr>
            <a:picLocks noChangeAspect="1"/>
          </p:cNvPicPr>
          <p:nvPr/>
        </p:nvPicPr>
        <p:blipFill>
          <a:blip r:embed="rId4"/>
          <a:stretch>
            <a:fillRect/>
          </a:stretch>
        </p:blipFill>
        <p:spPr>
          <a:xfrm>
            <a:off x="1496882" y="1619251"/>
            <a:ext cx="4419599" cy="1868021"/>
          </a:xfrm>
          <a:prstGeom prst="rect">
            <a:avLst/>
          </a:prstGeom>
        </p:spPr>
      </p:pic>
    </p:spTree>
    <p:extLst>
      <p:ext uri="{BB962C8B-B14F-4D97-AF65-F5344CB8AC3E}">
        <p14:creationId xmlns:p14="http://schemas.microsoft.com/office/powerpoint/2010/main" val="24193168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LAK6 Package Input</a:t>
            </a:r>
          </a:p>
        </p:txBody>
      </p:sp>
      <p:sp>
        <p:nvSpPr>
          <p:cNvPr id="7" name="Text Box 2"/>
          <p:cNvSpPr txBox="1">
            <a:spLocks noChangeArrowheads="1"/>
          </p:cNvSpPr>
          <p:nvPr/>
        </p:nvSpPr>
        <p:spPr bwMode="auto">
          <a:xfrm>
            <a:off x="712020" y="1228031"/>
            <a:ext cx="8382000" cy="526708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defRPr/>
            </a:pPr>
            <a:r>
              <a:rPr lang="de-DE" sz="1051" dirty="0">
                <a:solidFill>
                  <a:srgbClr val="FFFF00"/>
                </a:solidFill>
                <a:latin typeface="Courier New"/>
                <a:cs typeface="Courier New"/>
              </a:rPr>
              <a:t>BEGIN Options</a:t>
            </a:r>
          </a:p>
          <a:p>
            <a:pPr eaLnBrk="1" hangingPunct="1">
              <a:defRPr/>
            </a:pPr>
            <a:r>
              <a:rPr lang="de-DE" sz="1051" dirty="0">
                <a:solidFill>
                  <a:srgbClr val="FFFF00"/>
                </a:solidFill>
                <a:latin typeface="Courier New"/>
                <a:cs typeface="Courier New"/>
              </a:rPr>
              <a:t>  PRINT_INPUT </a:t>
            </a:r>
          </a:p>
          <a:p>
            <a:pPr eaLnBrk="1" hangingPunct="1">
              <a:defRPr/>
            </a:pPr>
            <a:r>
              <a:rPr lang="de-DE" sz="1051" dirty="0">
                <a:solidFill>
                  <a:srgbClr val="FFFF00"/>
                </a:solidFill>
                <a:latin typeface="Courier New"/>
                <a:cs typeface="Courier New"/>
              </a:rPr>
              <a:t>  PRINT_STAGE</a:t>
            </a:r>
          </a:p>
          <a:p>
            <a:pPr eaLnBrk="1" hangingPunct="1">
              <a:defRPr/>
            </a:pPr>
            <a:r>
              <a:rPr lang="de-DE" sz="1051" dirty="0">
                <a:solidFill>
                  <a:srgbClr val="FFFF00"/>
                </a:solidFill>
                <a:latin typeface="Courier New"/>
                <a:cs typeface="Courier New"/>
              </a:rPr>
              <a:t>  PRINT_FLOWS</a:t>
            </a:r>
          </a:p>
          <a:p>
            <a:pPr eaLnBrk="1" hangingPunct="1">
              <a:defRPr/>
            </a:pPr>
            <a:r>
              <a:rPr lang="de-DE" sz="1051" dirty="0">
                <a:solidFill>
                  <a:srgbClr val="FFFF00"/>
                </a:solidFill>
                <a:latin typeface="Courier New"/>
                <a:cs typeface="Courier New"/>
              </a:rPr>
              <a:t>  SAVE_FLOWS</a:t>
            </a:r>
          </a:p>
          <a:p>
            <a:pPr eaLnBrk="1" hangingPunct="1">
              <a:defRPr/>
            </a:pPr>
            <a:r>
              <a:rPr lang="de-DE" sz="1051" dirty="0">
                <a:solidFill>
                  <a:srgbClr val="FFFF00"/>
                </a:solidFill>
                <a:latin typeface="Courier New"/>
                <a:cs typeface="Courier New"/>
              </a:rPr>
              <a:t>  STAGE FILEOUT mf6-gwt.lak.stage.bin</a:t>
            </a:r>
          </a:p>
          <a:p>
            <a:pPr eaLnBrk="1" hangingPunct="1">
              <a:defRPr/>
            </a:pPr>
            <a:r>
              <a:rPr lang="de-DE" sz="1051" dirty="0">
                <a:solidFill>
                  <a:srgbClr val="FFFF00"/>
                </a:solidFill>
                <a:latin typeface="Courier New"/>
                <a:cs typeface="Courier New"/>
              </a:rPr>
              <a:t>  BUDGET FILEOUT mf6-gwt.lak.cbc</a:t>
            </a:r>
          </a:p>
          <a:p>
            <a:pPr eaLnBrk="1" hangingPunct="1">
              <a:defRPr/>
            </a:pPr>
            <a:r>
              <a:rPr lang="de-DE" sz="1051" dirty="0">
                <a:solidFill>
                  <a:srgbClr val="FFFF00"/>
                </a:solidFill>
                <a:latin typeface="Courier New"/>
                <a:cs typeface="Courier New"/>
              </a:rPr>
              <a:t>  MOVER</a:t>
            </a:r>
          </a:p>
          <a:p>
            <a:pPr eaLnBrk="1" hangingPunct="1">
              <a:defRPr/>
            </a:pPr>
            <a:r>
              <a:rPr lang="de-DE" sz="1051" dirty="0">
                <a:solidFill>
                  <a:srgbClr val="FFFF00"/>
                </a:solidFill>
                <a:latin typeface="Courier New"/>
                <a:cs typeface="Courier New"/>
              </a:rPr>
              <a:t>  DEV_GROUNDWATER_HEAD_CONDUCTANCE</a:t>
            </a:r>
          </a:p>
          <a:p>
            <a:pPr eaLnBrk="1" hangingPunct="1">
              <a:defRPr/>
            </a:pPr>
            <a:r>
              <a:rPr lang="de-DE" sz="1051" dirty="0">
                <a:solidFill>
                  <a:srgbClr val="FFFF00"/>
                </a:solidFill>
                <a:latin typeface="Courier New"/>
                <a:cs typeface="Courier New"/>
              </a:rPr>
              <a:t>  TIME_CONVERSION    86400.000 </a:t>
            </a:r>
          </a:p>
          <a:p>
            <a:pPr eaLnBrk="1" hangingPunct="1">
              <a:defRPr/>
            </a:pPr>
            <a:r>
              <a:rPr lang="de-DE" sz="1051" dirty="0">
                <a:solidFill>
                  <a:srgbClr val="FFFF00"/>
                </a:solidFill>
                <a:latin typeface="Courier New"/>
                <a:cs typeface="Courier New"/>
              </a:rPr>
              <a:t>END Options</a:t>
            </a:r>
          </a:p>
          <a:p>
            <a:pPr eaLnBrk="1" hangingPunct="1">
              <a:defRPr/>
            </a:pPr>
            <a:endParaRPr lang="de-DE" sz="1051" dirty="0">
              <a:solidFill>
                <a:srgbClr val="FFFF00"/>
              </a:solidFill>
              <a:latin typeface="Courier New"/>
              <a:cs typeface="Courier New"/>
            </a:endParaRPr>
          </a:p>
          <a:p>
            <a:pPr eaLnBrk="1" hangingPunct="1">
              <a:defRPr/>
            </a:pPr>
            <a:r>
              <a:rPr lang="de-DE" sz="1051" dirty="0">
                <a:solidFill>
                  <a:srgbClr val="FFFF00"/>
                </a:solidFill>
                <a:latin typeface="Courier New"/>
                <a:cs typeface="Courier New"/>
              </a:rPr>
              <a:t>BEGIN DIMENSIONS</a:t>
            </a:r>
          </a:p>
          <a:p>
            <a:pPr eaLnBrk="1" hangingPunct="1">
              <a:defRPr/>
            </a:pPr>
            <a:r>
              <a:rPr lang="de-DE" sz="1051" dirty="0">
                <a:solidFill>
                  <a:srgbClr val="FFFF00"/>
                </a:solidFill>
                <a:latin typeface="Courier New"/>
                <a:cs typeface="Courier New"/>
              </a:rPr>
              <a:t>  NLAKES  2</a:t>
            </a:r>
          </a:p>
          <a:p>
            <a:pPr eaLnBrk="1" hangingPunct="1">
              <a:defRPr/>
            </a:pPr>
            <a:r>
              <a:rPr lang="de-DE" sz="1051" dirty="0">
                <a:solidFill>
                  <a:srgbClr val="FFFF00"/>
                </a:solidFill>
                <a:latin typeface="Courier New"/>
                <a:cs typeface="Courier New"/>
              </a:rPr>
              <a:t>  NOUTLETS 1</a:t>
            </a:r>
          </a:p>
          <a:p>
            <a:pPr eaLnBrk="1" hangingPunct="1">
              <a:defRPr/>
            </a:pPr>
            <a:r>
              <a:rPr lang="de-DE" sz="1051" dirty="0">
                <a:solidFill>
                  <a:srgbClr val="FFFF00"/>
                </a:solidFill>
                <a:latin typeface="Courier New"/>
                <a:cs typeface="Courier New"/>
              </a:rPr>
              <a:t>END DIMENSIONS</a:t>
            </a:r>
          </a:p>
          <a:p>
            <a:pPr eaLnBrk="1" hangingPunct="1">
              <a:defRPr/>
            </a:pPr>
            <a:endParaRPr lang="de-DE" sz="1051" dirty="0">
              <a:solidFill>
                <a:srgbClr val="FFFF00"/>
              </a:solidFill>
              <a:latin typeface="Courier New"/>
              <a:cs typeface="Courier New"/>
            </a:endParaRPr>
          </a:p>
          <a:p>
            <a:pPr eaLnBrk="1" hangingPunct="1">
              <a:defRPr/>
            </a:pPr>
            <a:r>
              <a:rPr lang="de-DE" sz="1051" dirty="0">
                <a:solidFill>
                  <a:srgbClr val="FFFF00"/>
                </a:solidFill>
                <a:latin typeface="Courier New"/>
                <a:cs typeface="Courier New"/>
              </a:rPr>
              <a:t>BEGIN PACKAGEDATA</a:t>
            </a:r>
          </a:p>
          <a:p>
            <a:pPr eaLnBrk="1" hangingPunct="1">
              <a:defRPr/>
            </a:pPr>
            <a:r>
              <a:rPr lang="de-DE" sz="1051" dirty="0">
                <a:solidFill>
                  <a:srgbClr val="FFFF00"/>
                </a:solidFill>
                <a:latin typeface="Courier New"/>
                <a:cs typeface="Courier New"/>
              </a:rPr>
              <a:t># LAKENO    STRT        NLAKECONN</a:t>
            </a:r>
          </a:p>
          <a:p>
            <a:pPr eaLnBrk="1" hangingPunct="1">
              <a:defRPr/>
            </a:pPr>
            <a:r>
              <a:rPr lang="de-DE" sz="1051" dirty="0">
                <a:solidFill>
                  <a:srgbClr val="FFFF00"/>
                </a:solidFill>
                <a:latin typeface="Courier New"/>
                <a:cs typeface="Courier New"/>
              </a:rPr>
              <a:t>       1    44.000000      78</a:t>
            </a:r>
          </a:p>
          <a:p>
            <a:pPr eaLnBrk="1" hangingPunct="1">
              <a:defRPr/>
            </a:pPr>
            <a:r>
              <a:rPr lang="de-DE" sz="1051" dirty="0">
                <a:solidFill>
                  <a:srgbClr val="FFFF00"/>
                </a:solidFill>
                <a:latin typeface="Courier New"/>
                <a:cs typeface="Courier New"/>
              </a:rPr>
              <a:t>       2    35.200001      32</a:t>
            </a:r>
          </a:p>
          <a:p>
            <a:pPr eaLnBrk="1" hangingPunct="1">
              <a:defRPr/>
            </a:pPr>
            <a:r>
              <a:rPr lang="de-DE" sz="1051" dirty="0">
                <a:solidFill>
                  <a:srgbClr val="FFFF00"/>
                </a:solidFill>
                <a:latin typeface="Courier New"/>
                <a:cs typeface="Courier New"/>
              </a:rPr>
              <a:t>END PACKAGEDATA</a:t>
            </a:r>
          </a:p>
          <a:p>
            <a:pPr eaLnBrk="1" hangingPunct="1">
              <a:defRPr/>
            </a:pPr>
            <a:endParaRPr lang="de-DE" sz="1051" dirty="0">
              <a:solidFill>
                <a:srgbClr val="FFFF00"/>
              </a:solidFill>
              <a:latin typeface="Courier New"/>
              <a:cs typeface="Courier New"/>
            </a:endParaRPr>
          </a:p>
          <a:p>
            <a:pPr eaLnBrk="1" hangingPunct="1">
              <a:defRPr/>
            </a:pPr>
            <a:r>
              <a:rPr lang="de-DE" sz="1051" dirty="0">
                <a:solidFill>
                  <a:srgbClr val="FFFF00"/>
                </a:solidFill>
                <a:latin typeface="Courier New"/>
                <a:cs typeface="Courier New"/>
              </a:rPr>
              <a:t>BEGIN CONNECTIONDATA</a:t>
            </a:r>
          </a:p>
          <a:p>
            <a:pPr eaLnBrk="1" hangingPunct="1">
              <a:defRPr/>
            </a:pPr>
            <a:r>
              <a:rPr lang="de-DE" sz="1051" dirty="0">
                <a:solidFill>
                  <a:srgbClr val="FFFF00"/>
                </a:solidFill>
                <a:latin typeface="Courier New"/>
                <a:cs typeface="Courier New"/>
              </a:rPr>
              <a:t># LAKENO ICONN     CELLID  CLAKTYPE     BEDLEAK    BELEV    TELEV  CONNLEN CONNWIDTH</a:t>
            </a:r>
          </a:p>
          <a:p>
            <a:pPr eaLnBrk="1" hangingPunct="1">
              <a:defRPr/>
            </a:pPr>
            <a:r>
              <a:rPr lang="de-DE" sz="1051" dirty="0">
                <a:solidFill>
                  <a:srgbClr val="FFFF00"/>
                </a:solidFill>
                <a:latin typeface="Courier New"/>
                <a:cs typeface="Courier New"/>
              </a:rPr>
              <a:t>       1     1  1   5  19  HORIZONTAL  1.000000 0.000000 0.000000 201.8585  405.6650    </a:t>
            </a:r>
          </a:p>
          <a:p>
            <a:pPr eaLnBrk="1" hangingPunct="1">
              <a:defRPr/>
            </a:pPr>
            <a:r>
              <a:rPr lang="de-DE" sz="1051" dirty="0">
                <a:solidFill>
                  <a:srgbClr val="FFFF00"/>
                </a:solidFill>
                <a:latin typeface="Courier New"/>
                <a:cs typeface="Courier New"/>
              </a:rPr>
              <a:t>       1     2  1   5  20  HORIZONTAL  1.000000 0.000000 0.000000 201.8585  405.6650    </a:t>
            </a:r>
          </a:p>
          <a:p>
            <a:pPr eaLnBrk="1" hangingPunct="1">
              <a:defRPr/>
            </a:pPr>
            <a:r>
              <a:rPr lang="de-DE" sz="1051" dirty="0">
                <a:solidFill>
                  <a:srgbClr val="FFFF00"/>
                </a:solidFill>
                <a:latin typeface="Courier New"/>
                <a:cs typeface="Courier New"/>
              </a:rPr>
              <a:t>       1     3  1   6  18  HORIZONTAL  1.000000 0.000000 0.000000 202.8325  403.7170    </a:t>
            </a:r>
          </a:p>
          <a:p>
            <a:pPr eaLnBrk="1" hangingPunct="1">
              <a:defRPr/>
            </a:pPr>
            <a:r>
              <a:rPr lang="de-DE" sz="1051" dirty="0">
                <a:solidFill>
                  <a:srgbClr val="FFFF00"/>
                </a:solidFill>
                <a:latin typeface="Courier New"/>
                <a:cs typeface="Courier New"/>
              </a:rPr>
              <a:t>       1     4  1   6  18  HORIZONTAL  1.000000 0.000000 0.000000 201.8585  405.6650</a:t>
            </a:r>
          </a:p>
          <a:p>
            <a:pPr eaLnBrk="1" hangingPunct="1">
              <a:defRPr/>
            </a:pPr>
            <a:endParaRPr lang="de-DE" sz="1051" dirty="0">
              <a:solidFill>
                <a:srgbClr val="FFFF00"/>
              </a:solidFill>
              <a:latin typeface="Courier New"/>
              <a:cs typeface="Courier New"/>
            </a:endParaRPr>
          </a:p>
          <a:p>
            <a:pPr eaLnBrk="1" hangingPunct="1">
              <a:defRPr/>
            </a:pPr>
            <a:r>
              <a:rPr lang="en-US" sz="1051" dirty="0">
                <a:solidFill>
                  <a:srgbClr val="FFFF00"/>
                </a:solidFill>
                <a:latin typeface="Courier New" charset="0"/>
              </a:rPr>
              <a:t>--- DELETED INPUT ---</a:t>
            </a:r>
          </a:p>
          <a:p>
            <a:pPr eaLnBrk="1" hangingPunct="1">
              <a:defRPr/>
            </a:pPr>
            <a:r>
              <a:rPr lang="de-DE" sz="1051" dirty="0">
                <a:solidFill>
                  <a:srgbClr val="FFFF00"/>
                </a:solidFill>
                <a:latin typeface="Courier New"/>
                <a:cs typeface="Courier New"/>
              </a:rPr>
              <a:t> </a:t>
            </a:r>
            <a:endParaRPr lang="en-US" sz="1051" dirty="0">
              <a:solidFill>
                <a:srgbClr val="FFFF00"/>
              </a:solidFill>
              <a:latin typeface="Courier New"/>
              <a:cs typeface="Courier New"/>
            </a:endParaRPr>
          </a:p>
        </p:txBody>
      </p:sp>
      <p:pic>
        <p:nvPicPr>
          <p:cNvPr id="8" name="Picture 7">
            <a:extLst>
              <a:ext uri="{FF2B5EF4-FFF2-40B4-BE49-F238E27FC236}">
                <a16:creationId xmlns:a16="http://schemas.microsoft.com/office/drawing/2014/main" id="{30C59C26-BE1A-6A43-B970-CD0AA9A999C9}"/>
              </a:ext>
            </a:extLst>
          </p:cNvPr>
          <p:cNvPicPr>
            <a:picLocks noChangeAspect="1"/>
          </p:cNvPicPr>
          <p:nvPr/>
        </p:nvPicPr>
        <p:blipFill>
          <a:blip r:embed="rId2"/>
          <a:stretch>
            <a:fillRect/>
          </a:stretch>
        </p:blipFill>
        <p:spPr>
          <a:xfrm>
            <a:off x="8114887" y="580066"/>
            <a:ext cx="3959124" cy="5774373"/>
          </a:xfrm>
          <a:prstGeom prst="rect">
            <a:avLst/>
          </a:prstGeom>
        </p:spPr>
      </p:pic>
    </p:spTree>
    <p:extLst>
      <p:ext uri="{BB962C8B-B14F-4D97-AF65-F5344CB8AC3E}">
        <p14:creationId xmlns:p14="http://schemas.microsoft.com/office/powerpoint/2010/main" val="407641994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LAK6 Package Input</a:t>
            </a:r>
          </a:p>
        </p:txBody>
      </p:sp>
      <p:sp>
        <p:nvSpPr>
          <p:cNvPr id="7" name="Text Box 2"/>
          <p:cNvSpPr txBox="1">
            <a:spLocks noChangeArrowheads="1"/>
          </p:cNvSpPr>
          <p:nvPr/>
        </p:nvSpPr>
        <p:spPr bwMode="auto">
          <a:xfrm>
            <a:off x="609601" y="1171239"/>
            <a:ext cx="8382000" cy="542879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defRPr/>
            </a:pPr>
            <a:endParaRPr lang="de-DE" sz="1051" dirty="0">
              <a:solidFill>
                <a:srgbClr val="FFFF00"/>
              </a:solidFill>
              <a:latin typeface="Courier New"/>
              <a:cs typeface="Courier New"/>
            </a:endParaRPr>
          </a:p>
          <a:p>
            <a:pPr eaLnBrk="1" hangingPunct="1">
              <a:defRPr/>
            </a:pPr>
            <a:r>
              <a:rPr lang="en-US" sz="1051" dirty="0">
                <a:solidFill>
                  <a:srgbClr val="FFFF00"/>
                </a:solidFill>
                <a:latin typeface="Courier New" charset="0"/>
              </a:rPr>
              <a:t>--- DELETED INPUT ---</a:t>
            </a:r>
          </a:p>
          <a:p>
            <a:pPr eaLnBrk="1" hangingPunct="1">
              <a:defRPr/>
            </a:pPr>
            <a:endParaRPr lang="en-US" sz="1051" dirty="0">
              <a:solidFill>
                <a:srgbClr val="FFFF00"/>
              </a:solidFill>
              <a:latin typeface="Courier New" charset="0"/>
            </a:endParaRPr>
          </a:p>
          <a:p>
            <a:pPr eaLnBrk="1" hangingPunct="1">
              <a:defRPr/>
            </a:pPr>
            <a:r>
              <a:rPr lang="de-DE" sz="1051" dirty="0">
                <a:solidFill>
                  <a:srgbClr val="FFFF00"/>
                </a:solidFill>
                <a:latin typeface="Courier New" charset="0"/>
              </a:rPr>
              <a:t>       2    22  2  23   2  VERTICAL    1.000000 0.000000 0.000000 0.000000  0.000000    </a:t>
            </a:r>
          </a:p>
          <a:p>
            <a:pPr eaLnBrk="1" hangingPunct="1">
              <a:defRPr/>
            </a:pPr>
            <a:r>
              <a:rPr lang="de-DE" sz="1051" dirty="0">
                <a:solidFill>
                  <a:srgbClr val="FFFF00"/>
                </a:solidFill>
                <a:latin typeface="Courier New" charset="0"/>
              </a:rPr>
              <a:t>       2    23  2  23   3  VERTICAL    1.000000 0.000000 0.000000 0.000000  0.000000    </a:t>
            </a:r>
          </a:p>
          <a:p>
            <a:pPr eaLnBrk="1" hangingPunct="1">
              <a:defRPr/>
            </a:pPr>
            <a:r>
              <a:rPr lang="de-DE" sz="1051" dirty="0">
                <a:solidFill>
                  <a:srgbClr val="FFFF00"/>
                </a:solidFill>
                <a:latin typeface="Courier New" charset="0"/>
              </a:rPr>
              <a:t>       2    24  2  23   4  VERTICAL    1.000000 0.000000 0.000000 0.000000  0.000000    </a:t>
            </a:r>
          </a:p>
          <a:p>
            <a:pPr eaLnBrk="1" hangingPunct="1">
              <a:defRPr/>
            </a:pPr>
            <a:r>
              <a:rPr lang="de-DE" sz="1051" dirty="0">
                <a:solidFill>
                  <a:srgbClr val="FFFF00"/>
                </a:solidFill>
                <a:latin typeface="Courier New" charset="0"/>
              </a:rPr>
              <a:t>       2    25  2  24   1  VERTICAL    1.000000 0.000000 0.000000 0.000000  0.000000    </a:t>
            </a:r>
          </a:p>
          <a:p>
            <a:pPr eaLnBrk="1" hangingPunct="1">
              <a:defRPr/>
            </a:pPr>
            <a:r>
              <a:rPr lang="de-DE" sz="1051" dirty="0">
                <a:solidFill>
                  <a:srgbClr val="FFFF00"/>
                </a:solidFill>
                <a:latin typeface="Courier New" charset="0"/>
              </a:rPr>
              <a:t>       2    26  2  24   2  VERTICAL    1.000000 0.000000 0.000000 0.000000  0.000000    </a:t>
            </a:r>
          </a:p>
          <a:p>
            <a:pPr eaLnBrk="1" hangingPunct="1">
              <a:defRPr/>
            </a:pPr>
            <a:r>
              <a:rPr lang="de-DE" sz="1051" dirty="0">
                <a:solidFill>
                  <a:srgbClr val="FFFF00"/>
                </a:solidFill>
                <a:latin typeface="Courier New" charset="0"/>
              </a:rPr>
              <a:t>       2    27  2  24   3  VERTICAL    1.000000 0.000000 0.000000 0.000000  0.000000    </a:t>
            </a:r>
          </a:p>
          <a:p>
            <a:pPr eaLnBrk="1" hangingPunct="1">
              <a:defRPr/>
            </a:pPr>
            <a:r>
              <a:rPr lang="de-DE" sz="1051" dirty="0">
                <a:solidFill>
                  <a:srgbClr val="FFFF00"/>
                </a:solidFill>
                <a:latin typeface="Courier New" charset="0"/>
              </a:rPr>
              <a:t>       2    28  2  24   4  VERTICAL    1.000000 0.000000 0.000000 0.000000  0.000000    </a:t>
            </a:r>
          </a:p>
          <a:p>
            <a:pPr eaLnBrk="1" hangingPunct="1">
              <a:defRPr/>
            </a:pPr>
            <a:r>
              <a:rPr lang="de-DE" sz="1051" dirty="0">
                <a:solidFill>
                  <a:srgbClr val="FFFF00"/>
                </a:solidFill>
                <a:latin typeface="Courier New" charset="0"/>
              </a:rPr>
              <a:t>       2    29  2  25   1  VERTICAL    1.000000 0.000000 0.000000 0.000000  0.000000    </a:t>
            </a:r>
          </a:p>
          <a:p>
            <a:pPr eaLnBrk="1" hangingPunct="1">
              <a:defRPr/>
            </a:pPr>
            <a:r>
              <a:rPr lang="de-DE" sz="1051" dirty="0">
                <a:solidFill>
                  <a:srgbClr val="FFFF00"/>
                </a:solidFill>
                <a:latin typeface="Courier New" charset="0"/>
              </a:rPr>
              <a:t>       2    30  2  25   2  VERTICAL    1.000000 0.000000 0.000000 0.000000  0.000000    </a:t>
            </a:r>
          </a:p>
          <a:p>
            <a:pPr eaLnBrk="1" hangingPunct="1">
              <a:defRPr/>
            </a:pPr>
            <a:r>
              <a:rPr lang="de-DE" sz="1051" dirty="0">
                <a:solidFill>
                  <a:srgbClr val="FFFF00"/>
                </a:solidFill>
                <a:latin typeface="Courier New" charset="0"/>
              </a:rPr>
              <a:t>       2    31  2  26   1  VERTICAL    1.000000 0.000000 0.000000 0.000000  0.000000    </a:t>
            </a:r>
          </a:p>
          <a:p>
            <a:pPr eaLnBrk="1" hangingPunct="1">
              <a:defRPr/>
            </a:pPr>
            <a:r>
              <a:rPr lang="de-DE" sz="1051" dirty="0">
                <a:solidFill>
                  <a:srgbClr val="FFFF00"/>
                </a:solidFill>
                <a:latin typeface="Courier New" charset="0"/>
              </a:rPr>
              <a:t>       2    32  2  26   2  VERTICAL    1.000000 0.000000 0.000000 0.000000  0.000000    </a:t>
            </a:r>
          </a:p>
          <a:p>
            <a:pPr eaLnBrk="1" hangingPunct="1">
              <a:defRPr/>
            </a:pPr>
            <a:r>
              <a:rPr lang="de-DE" sz="1051" dirty="0">
                <a:solidFill>
                  <a:srgbClr val="FFFF00"/>
                </a:solidFill>
                <a:latin typeface="Courier New" charset="0"/>
              </a:rPr>
              <a:t>END CONNECTIONDATA</a:t>
            </a:r>
          </a:p>
          <a:p>
            <a:pPr eaLnBrk="1" hangingPunct="1">
              <a:defRPr/>
            </a:pPr>
            <a:endParaRPr lang="de-DE" sz="1051" dirty="0">
              <a:solidFill>
                <a:srgbClr val="FFFF00"/>
              </a:solidFill>
              <a:latin typeface="Courier New" charset="0"/>
            </a:endParaRPr>
          </a:p>
          <a:p>
            <a:pPr eaLnBrk="1" hangingPunct="1">
              <a:defRPr/>
            </a:pPr>
            <a:r>
              <a:rPr lang="de-DE" sz="1051" dirty="0">
                <a:solidFill>
                  <a:srgbClr val="FFFF00"/>
                </a:solidFill>
                <a:latin typeface="Courier New" charset="0"/>
              </a:rPr>
              <a:t>BEGIN OUTLETS</a:t>
            </a:r>
          </a:p>
          <a:p>
            <a:pPr eaLnBrk="1" hangingPunct="1">
              <a:defRPr/>
            </a:pPr>
            <a:r>
              <a:rPr lang="de-DE" sz="1051" dirty="0">
                <a:solidFill>
                  <a:srgbClr val="FFFF00"/>
                </a:solidFill>
                <a:latin typeface="Courier New" charset="0"/>
              </a:rPr>
              <a:t>#   OUTLETNO LAKEIN LAKEOUT COUTTYPE     INVERT      WIDTH           ROUGH           SLOPE</a:t>
            </a:r>
          </a:p>
          <a:p>
            <a:pPr eaLnBrk="1" hangingPunct="1">
              <a:defRPr/>
            </a:pPr>
            <a:r>
              <a:rPr lang="de-DE" sz="1051" dirty="0">
                <a:solidFill>
                  <a:srgbClr val="FFFF00"/>
                </a:solidFill>
                <a:latin typeface="Courier New" charset="0"/>
              </a:rPr>
              <a:t>           1      1       0  MANNING       44.5   5.000000  0.30000000E-01   0.2187500E-02</a:t>
            </a:r>
          </a:p>
          <a:p>
            <a:pPr eaLnBrk="1" hangingPunct="1">
              <a:defRPr/>
            </a:pPr>
            <a:r>
              <a:rPr lang="de-DE" sz="1051" dirty="0">
                <a:solidFill>
                  <a:srgbClr val="FFFF00"/>
                </a:solidFill>
                <a:latin typeface="Courier New" charset="0"/>
              </a:rPr>
              <a:t>END OUTLETS</a:t>
            </a:r>
          </a:p>
          <a:p>
            <a:pPr eaLnBrk="1" hangingPunct="1">
              <a:defRPr/>
            </a:pPr>
            <a:endParaRPr lang="de-DE" sz="1051" dirty="0">
              <a:solidFill>
                <a:srgbClr val="FFFF00"/>
              </a:solidFill>
              <a:latin typeface="Courier New" charset="0"/>
            </a:endParaRPr>
          </a:p>
          <a:p>
            <a:pPr eaLnBrk="1" hangingPunct="1">
              <a:defRPr/>
            </a:pPr>
            <a:endParaRPr lang="de-DE" sz="1051" dirty="0">
              <a:solidFill>
                <a:srgbClr val="FFFF00"/>
              </a:solidFill>
              <a:latin typeface="Courier New" charset="0"/>
            </a:endParaRPr>
          </a:p>
          <a:p>
            <a:pPr eaLnBrk="1" hangingPunct="1">
              <a:defRPr/>
            </a:pPr>
            <a:r>
              <a:rPr lang="de-DE" sz="1051" dirty="0">
                <a:solidFill>
                  <a:srgbClr val="FFFF00"/>
                </a:solidFill>
                <a:latin typeface="Courier New" charset="0"/>
              </a:rPr>
              <a:t>BEGIN PERIOD 1</a:t>
            </a:r>
          </a:p>
          <a:p>
            <a:pPr eaLnBrk="1" hangingPunct="1">
              <a:defRPr/>
            </a:pPr>
            <a:r>
              <a:rPr lang="de-DE" sz="1051" dirty="0">
                <a:solidFill>
                  <a:srgbClr val="FFFF00"/>
                </a:solidFill>
                <a:latin typeface="Courier New" charset="0"/>
              </a:rPr>
              <a:t> 1  RAINFALL    0.0000000</a:t>
            </a:r>
          </a:p>
          <a:p>
            <a:pPr eaLnBrk="1" hangingPunct="1">
              <a:defRPr/>
            </a:pPr>
            <a:r>
              <a:rPr lang="de-DE" sz="1051" dirty="0">
                <a:solidFill>
                  <a:srgbClr val="FFFF00"/>
                </a:solidFill>
                <a:latin typeface="Courier New" charset="0"/>
              </a:rPr>
              <a:t> 1  EVAPORATION    0.0000000</a:t>
            </a:r>
          </a:p>
          <a:p>
            <a:pPr eaLnBrk="1" hangingPunct="1">
              <a:defRPr/>
            </a:pPr>
            <a:r>
              <a:rPr lang="de-DE" sz="1051" dirty="0">
                <a:solidFill>
                  <a:srgbClr val="FFFF00"/>
                </a:solidFill>
                <a:latin typeface="Courier New" charset="0"/>
              </a:rPr>
              <a:t> 1  RUNOFF    0.0000000</a:t>
            </a:r>
          </a:p>
          <a:p>
            <a:pPr eaLnBrk="1" hangingPunct="1">
              <a:defRPr/>
            </a:pPr>
            <a:r>
              <a:rPr lang="de-DE" sz="1051" dirty="0">
                <a:solidFill>
                  <a:srgbClr val="FFFF00"/>
                </a:solidFill>
                <a:latin typeface="Courier New" charset="0"/>
              </a:rPr>
              <a:t> 1  WITHDRAWAL    0.0000000</a:t>
            </a:r>
          </a:p>
          <a:p>
            <a:pPr eaLnBrk="1" hangingPunct="1">
              <a:defRPr/>
            </a:pPr>
            <a:r>
              <a:rPr lang="de-DE" sz="1051" dirty="0">
                <a:solidFill>
                  <a:srgbClr val="FFFF00"/>
                </a:solidFill>
                <a:latin typeface="Courier New" charset="0"/>
              </a:rPr>
              <a:t> 2  RAINFALL    0.0000000</a:t>
            </a:r>
          </a:p>
          <a:p>
            <a:pPr eaLnBrk="1" hangingPunct="1">
              <a:defRPr/>
            </a:pPr>
            <a:r>
              <a:rPr lang="de-DE" sz="1051" dirty="0">
                <a:solidFill>
                  <a:srgbClr val="FFFF00"/>
                </a:solidFill>
                <a:latin typeface="Courier New" charset="0"/>
              </a:rPr>
              <a:t> 2  EVAPORATION    0.0000000</a:t>
            </a:r>
          </a:p>
          <a:p>
            <a:pPr eaLnBrk="1" hangingPunct="1">
              <a:defRPr/>
            </a:pPr>
            <a:r>
              <a:rPr lang="de-DE" sz="1051" dirty="0">
                <a:solidFill>
                  <a:srgbClr val="FFFF00"/>
                </a:solidFill>
                <a:latin typeface="Courier New" charset="0"/>
              </a:rPr>
              <a:t> 2  RUNOFF    0.0000000</a:t>
            </a:r>
          </a:p>
          <a:p>
            <a:pPr eaLnBrk="1" hangingPunct="1">
              <a:defRPr/>
            </a:pPr>
            <a:r>
              <a:rPr lang="de-DE" sz="1051" dirty="0">
                <a:solidFill>
                  <a:srgbClr val="FFFF00"/>
                </a:solidFill>
                <a:latin typeface="Courier New" charset="0"/>
              </a:rPr>
              <a:t> 2  WITHDRAWAL    0.0000000</a:t>
            </a:r>
          </a:p>
          <a:p>
            <a:pPr eaLnBrk="1" hangingPunct="1">
              <a:defRPr/>
            </a:pPr>
            <a:r>
              <a:rPr lang="de-DE" sz="1051" dirty="0">
                <a:solidFill>
                  <a:srgbClr val="FFFF00"/>
                </a:solidFill>
                <a:latin typeface="Courier New" charset="0"/>
              </a:rPr>
              <a:t>END PERIOD</a:t>
            </a:r>
            <a:endParaRPr lang="en-US" sz="1051" dirty="0">
              <a:solidFill>
                <a:srgbClr val="FFFF00"/>
              </a:solidFill>
              <a:latin typeface="Courier New" charset="0"/>
            </a:endParaRPr>
          </a:p>
          <a:p>
            <a:pPr eaLnBrk="1" hangingPunct="1">
              <a:defRPr/>
            </a:pPr>
            <a:r>
              <a:rPr lang="de-DE" sz="1051" dirty="0">
                <a:solidFill>
                  <a:srgbClr val="FFFF00"/>
                </a:solidFill>
                <a:latin typeface="Courier New"/>
                <a:cs typeface="Courier New"/>
              </a:rPr>
              <a:t> </a:t>
            </a:r>
            <a:endParaRPr lang="en-US" sz="1051" dirty="0">
              <a:solidFill>
                <a:srgbClr val="FFFF00"/>
              </a:solidFill>
              <a:latin typeface="Courier New"/>
              <a:cs typeface="Courier New"/>
            </a:endParaRPr>
          </a:p>
        </p:txBody>
      </p:sp>
      <p:pic>
        <p:nvPicPr>
          <p:cNvPr id="9" name="Picture 8">
            <a:extLst>
              <a:ext uri="{FF2B5EF4-FFF2-40B4-BE49-F238E27FC236}">
                <a16:creationId xmlns:a16="http://schemas.microsoft.com/office/drawing/2014/main" id="{85226D94-593C-944F-BB3F-864DEB420C53}"/>
              </a:ext>
            </a:extLst>
          </p:cNvPr>
          <p:cNvPicPr>
            <a:picLocks noChangeAspect="1"/>
          </p:cNvPicPr>
          <p:nvPr/>
        </p:nvPicPr>
        <p:blipFill>
          <a:blip r:embed="rId2"/>
          <a:stretch>
            <a:fillRect/>
          </a:stretch>
        </p:blipFill>
        <p:spPr>
          <a:xfrm>
            <a:off x="8114887" y="580066"/>
            <a:ext cx="3959124" cy="5774373"/>
          </a:xfrm>
          <a:prstGeom prst="rect">
            <a:avLst/>
          </a:prstGeom>
        </p:spPr>
      </p:pic>
    </p:spTree>
    <p:extLst>
      <p:ext uri="{BB962C8B-B14F-4D97-AF65-F5344CB8AC3E}">
        <p14:creationId xmlns:p14="http://schemas.microsoft.com/office/powerpoint/2010/main" val="386541608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F523CD-61DE-1149-972E-280442FD8C1D}"/>
              </a:ext>
            </a:extLst>
          </p:cNvPr>
          <p:cNvSpPr>
            <a:spLocks noGrp="1"/>
          </p:cNvSpPr>
          <p:nvPr>
            <p:ph type="title"/>
          </p:nvPr>
        </p:nvSpPr>
        <p:spPr/>
        <p:txBody>
          <a:bodyPr/>
          <a:lstStyle/>
          <a:p>
            <a:r>
              <a:rPr lang="en-US" dirty="0"/>
              <a:t>Mover Package</a:t>
            </a:r>
          </a:p>
        </p:txBody>
      </p:sp>
      <p:sp>
        <p:nvSpPr>
          <p:cNvPr id="3" name="Text Placeholder 2">
            <a:extLst>
              <a:ext uri="{FF2B5EF4-FFF2-40B4-BE49-F238E27FC236}">
                <a16:creationId xmlns:a16="http://schemas.microsoft.com/office/drawing/2014/main" id="{E56E8532-0370-5E4A-994F-949E309E77D1}"/>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91396955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0" name="Straight Connector 49"/>
          <p:cNvCxnSpPr/>
          <p:nvPr/>
        </p:nvCxnSpPr>
        <p:spPr bwMode="auto">
          <a:xfrm>
            <a:off x="6098232" y="2724352"/>
            <a:ext cx="0" cy="3657600"/>
          </a:xfrm>
          <a:prstGeom prst="line">
            <a:avLst/>
          </a:prstGeom>
          <a:solidFill>
            <a:schemeClr val="accent1"/>
          </a:solidFill>
          <a:ln w="38100" cap="flat" cmpd="sng" algn="ctr">
            <a:solidFill>
              <a:srgbClr val="FFFF00"/>
            </a:solidFill>
            <a:prstDash val="dash"/>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grpSp>
        <p:nvGrpSpPr>
          <p:cNvPr id="60" name="Group 59"/>
          <p:cNvGrpSpPr/>
          <p:nvPr/>
        </p:nvGrpSpPr>
        <p:grpSpPr>
          <a:xfrm>
            <a:off x="3735304" y="5315151"/>
            <a:ext cx="2545809" cy="607370"/>
            <a:chOff x="2211304" y="5092257"/>
            <a:chExt cx="2545808" cy="607383"/>
          </a:xfrm>
        </p:grpSpPr>
        <p:cxnSp>
          <p:nvCxnSpPr>
            <p:cNvPr id="42" name="Elbow Connector 41"/>
            <p:cNvCxnSpPr>
              <a:stCxn id="40" idx="3"/>
              <a:endCxn id="32" idx="2"/>
            </p:cNvCxnSpPr>
            <p:nvPr/>
          </p:nvCxnSpPr>
          <p:spPr bwMode="auto">
            <a:xfrm>
              <a:off x="2211304" y="5092257"/>
              <a:ext cx="2180048" cy="320175"/>
            </a:xfrm>
            <a:prstGeom prst="bentConnector3">
              <a:avLst>
                <a:gd name="adj1" fmla="val 50000"/>
              </a:avLst>
            </a:prstGeom>
            <a:solidFill>
              <a:schemeClr val="accent1"/>
            </a:solidFill>
            <a:ln w="25400" cap="flat" cmpd="sng" algn="ctr">
              <a:solidFill>
                <a:schemeClr val="bg1"/>
              </a:solidFill>
              <a:prstDash val="solid"/>
              <a:round/>
              <a:headEnd type="none" w="med" len="med"/>
              <a:tailEnd type="triangle" w="lg" len="lg"/>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44" name="Elbow Connector 43"/>
            <p:cNvCxnSpPr>
              <a:stCxn id="43" idx="3"/>
              <a:endCxn id="32" idx="2"/>
            </p:cNvCxnSpPr>
            <p:nvPr/>
          </p:nvCxnSpPr>
          <p:spPr bwMode="auto">
            <a:xfrm flipV="1">
              <a:off x="2211304" y="5412432"/>
              <a:ext cx="2180048" cy="287208"/>
            </a:xfrm>
            <a:prstGeom prst="bentConnector3">
              <a:avLst>
                <a:gd name="adj1" fmla="val 50000"/>
              </a:avLst>
            </a:prstGeom>
            <a:solidFill>
              <a:schemeClr val="accent1"/>
            </a:solidFill>
            <a:ln w="25400" cap="flat" cmpd="sng" algn="ctr">
              <a:solidFill>
                <a:schemeClr val="bg1"/>
              </a:solidFill>
              <a:prstDash val="solid"/>
              <a:round/>
              <a:headEnd type="none" w="med" len="med"/>
              <a:tailEnd type="triangle" w="lg" len="lg"/>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32" name="Oval 31"/>
            <p:cNvSpPr/>
            <p:nvPr/>
          </p:nvSpPr>
          <p:spPr bwMode="auto">
            <a:xfrm>
              <a:off x="4391352" y="5229552"/>
              <a:ext cx="365760" cy="365760"/>
            </a:xfrm>
            <a:prstGeom prst="ellipse">
              <a:avLst/>
            </a:prstGeom>
            <a:solidFill>
              <a:srgbClr val="FFFF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377"/>
              <a:endParaRPr lang="en-US"/>
            </a:p>
          </p:txBody>
        </p:sp>
      </p:grpSp>
      <p:sp>
        <p:nvSpPr>
          <p:cNvPr id="13" name="TextBox 12"/>
          <p:cNvSpPr txBox="1"/>
          <p:nvPr/>
        </p:nvSpPr>
        <p:spPr>
          <a:xfrm>
            <a:off x="4146520" y="1940265"/>
            <a:ext cx="1340432" cy="707886"/>
          </a:xfrm>
          <a:prstGeom prst="rect">
            <a:avLst/>
          </a:prstGeom>
          <a:noFill/>
        </p:spPr>
        <p:txBody>
          <a:bodyPr wrap="none" rtlCol="0">
            <a:spAutoFit/>
          </a:bodyPr>
          <a:lstStyle/>
          <a:p>
            <a:pPr algn="ctr"/>
            <a:r>
              <a:rPr lang="en-US" sz="2000" dirty="0">
                <a:solidFill>
                  <a:srgbClr val="FF0000"/>
                </a:solidFill>
              </a:rPr>
              <a:t>Package</a:t>
            </a:r>
          </a:p>
          <a:p>
            <a:pPr algn="ctr"/>
            <a:r>
              <a:rPr lang="en-US" sz="2000" dirty="0">
                <a:solidFill>
                  <a:srgbClr val="FF0000"/>
                </a:solidFill>
              </a:rPr>
              <a:t>Discharge</a:t>
            </a:r>
          </a:p>
        </p:txBody>
      </p:sp>
      <p:sp>
        <p:nvSpPr>
          <p:cNvPr id="22" name="TextBox 21"/>
          <p:cNvSpPr txBox="1"/>
          <p:nvPr/>
        </p:nvSpPr>
        <p:spPr>
          <a:xfrm>
            <a:off x="7707380" y="1714643"/>
            <a:ext cx="1499128" cy="400110"/>
          </a:xfrm>
          <a:prstGeom prst="rect">
            <a:avLst/>
          </a:prstGeom>
          <a:noFill/>
        </p:spPr>
        <p:txBody>
          <a:bodyPr wrap="none" rtlCol="0">
            <a:spAutoFit/>
          </a:bodyPr>
          <a:lstStyle/>
          <a:p>
            <a:pPr algn="ctr"/>
            <a:r>
              <a:rPr lang="en-US" sz="2000" dirty="0">
                <a:solidFill>
                  <a:srgbClr val="FFFF00"/>
                </a:solidFill>
              </a:rPr>
              <a:t>RECEIVER</a:t>
            </a:r>
          </a:p>
        </p:txBody>
      </p:sp>
      <p:sp>
        <p:nvSpPr>
          <p:cNvPr id="23" name="TextBox 22"/>
          <p:cNvSpPr txBox="1"/>
          <p:nvPr/>
        </p:nvSpPr>
        <p:spPr>
          <a:xfrm>
            <a:off x="2145368" y="1714643"/>
            <a:ext cx="1526380" cy="400110"/>
          </a:xfrm>
          <a:prstGeom prst="rect">
            <a:avLst/>
          </a:prstGeom>
          <a:noFill/>
        </p:spPr>
        <p:txBody>
          <a:bodyPr wrap="none" rtlCol="0">
            <a:spAutoFit/>
          </a:bodyPr>
          <a:lstStyle/>
          <a:p>
            <a:pPr algn="ctr"/>
            <a:r>
              <a:rPr lang="en-US" sz="2000" dirty="0">
                <a:solidFill>
                  <a:srgbClr val="FFFF00"/>
                </a:solidFill>
              </a:rPr>
              <a:t>PROVIDER</a:t>
            </a:r>
          </a:p>
        </p:txBody>
      </p:sp>
      <p:sp>
        <p:nvSpPr>
          <p:cNvPr id="24" name="TextBox 23"/>
          <p:cNvSpPr txBox="1"/>
          <p:nvPr/>
        </p:nvSpPr>
        <p:spPr>
          <a:xfrm>
            <a:off x="5867402" y="838395"/>
            <a:ext cx="461665" cy="1746632"/>
          </a:xfrm>
          <a:prstGeom prst="rect">
            <a:avLst/>
          </a:prstGeom>
          <a:noFill/>
        </p:spPr>
        <p:txBody>
          <a:bodyPr vert="vert270" wrap="none" rtlCol="0">
            <a:spAutoFit/>
          </a:bodyPr>
          <a:lstStyle/>
          <a:p>
            <a:pPr algn="ctr"/>
            <a:r>
              <a:rPr lang="en-US" sz="1800" dirty="0">
                <a:solidFill>
                  <a:srgbClr val="FFFF00"/>
                </a:solidFill>
              </a:rPr>
              <a:t>CONSTRAINTS</a:t>
            </a:r>
          </a:p>
        </p:txBody>
      </p:sp>
      <p:grpSp>
        <p:nvGrpSpPr>
          <p:cNvPr id="58" name="Group 57"/>
          <p:cNvGrpSpPr/>
          <p:nvPr/>
        </p:nvGrpSpPr>
        <p:grpSpPr>
          <a:xfrm>
            <a:off x="6281112" y="3562552"/>
            <a:ext cx="3085722" cy="1219199"/>
            <a:chOff x="4757111" y="3352800"/>
            <a:chExt cx="3085721" cy="1219200"/>
          </a:xfrm>
        </p:grpSpPr>
        <p:sp>
          <p:nvSpPr>
            <p:cNvPr id="26" name="TextBox 25"/>
            <p:cNvSpPr txBox="1"/>
            <p:nvPr/>
          </p:nvSpPr>
          <p:spPr>
            <a:xfrm>
              <a:off x="6185006" y="3352800"/>
              <a:ext cx="1657826" cy="461665"/>
            </a:xfrm>
            <a:prstGeom prst="rect">
              <a:avLst/>
            </a:prstGeom>
            <a:noFill/>
          </p:spPr>
          <p:txBody>
            <a:bodyPr wrap="none" rtlCol="0">
              <a:spAutoFit/>
            </a:bodyPr>
            <a:lstStyle/>
            <a:p>
              <a:r>
                <a:rPr lang="en-US" sz="2400" dirty="0">
                  <a:solidFill>
                    <a:schemeClr val="bg1"/>
                  </a:solidFill>
                </a:rPr>
                <a:t>Receiver 2</a:t>
              </a:r>
            </a:p>
          </p:txBody>
        </p:sp>
        <p:sp>
          <p:nvSpPr>
            <p:cNvPr id="27" name="TextBox 26"/>
            <p:cNvSpPr txBox="1"/>
            <p:nvPr/>
          </p:nvSpPr>
          <p:spPr>
            <a:xfrm>
              <a:off x="6185006" y="4110335"/>
              <a:ext cx="1657826" cy="461665"/>
            </a:xfrm>
            <a:prstGeom prst="rect">
              <a:avLst/>
            </a:prstGeom>
            <a:noFill/>
          </p:spPr>
          <p:txBody>
            <a:bodyPr wrap="none" rtlCol="0">
              <a:spAutoFit/>
            </a:bodyPr>
            <a:lstStyle/>
            <a:p>
              <a:r>
                <a:rPr lang="en-US" sz="2400" dirty="0">
                  <a:solidFill>
                    <a:schemeClr val="bg1"/>
                  </a:solidFill>
                </a:rPr>
                <a:t>Receiver 3</a:t>
              </a:r>
            </a:p>
          </p:txBody>
        </p:sp>
        <p:cxnSp>
          <p:nvCxnSpPr>
            <p:cNvPr id="21" name="Elbow Connector 20"/>
            <p:cNvCxnSpPr>
              <a:stCxn id="31" idx="6"/>
              <a:endCxn id="26" idx="1"/>
            </p:cNvCxnSpPr>
            <p:nvPr/>
          </p:nvCxnSpPr>
          <p:spPr bwMode="auto">
            <a:xfrm flipV="1">
              <a:off x="4757111" y="3583633"/>
              <a:ext cx="1427895" cy="380999"/>
            </a:xfrm>
            <a:prstGeom prst="bentConnector3">
              <a:avLst>
                <a:gd name="adj1" fmla="val 50000"/>
              </a:avLst>
            </a:prstGeom>
            <a:solidFill>
              <a:schemeClr val="accent1"/>
            </a:solidFill>
            <a:ln w="25400" cap="flat" cmpd="sng" algn="ctr">
              <a:solidFill>
                <a:schemeClr val="bg1"/>
              </a:solidFill>
              <a:prstDash val="solid"/>
              <a:round/>
              <a:headEnd type="none" w="med" len="med"/>
              <a:tailEnd type="triangle" w="lg" len="lg"/>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28" name="Elbow Connector 27"/>
            <p:cNvCxnSpPr>
              <a:stCxn id="31" idx="6"/>
              <a:endCxn id="27" idx="1"/>
            </p:cNvCxnSpPr>
            <p:nvPr/>
          </p:nvCxnSpPr>
          <p:spPr bwMode="auto">
            <a:xfrm>
              <a:off x="4757111" y="3964633"/>
              <a:ext cx="1427895" cy="376535"/>
            </a:xfrm>
            <a:prstGeom prst="bentConnector3">
              <a:avLst>
                <a:gd name="adj1" fmla="val 50000"/>
              </a:avLst>
            </a:prstGeom>
            <a:solidFill>
              <a:schemeClr val="accent1"/>
            </a:solidFill>
            <a:ln w="25400" cap="flat" cmpd="sng" algn="ctr">
              <a:solidFill>
                <a:schemeClr val="bg1"/>
              </a:solidFill>
              <a:prstDash val="solid"/>
              <a:round/>
              <a:headEnd type="none" w="med" len="med"/>
              <a:tailEnd type="triangle" w="lg" len="lg"/>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grpSp>
      <p:sp>
        <p:nvSpPr>
          <p:cNvPr id="36" name="TextBox 35"/>
          <p:cNvSpPr txBox="1"/>
          <p:nvPr/>
        </p:nvSpPr>
        <p:spPr>
          <a:xfrm>
            <a:off x="2146408" y="2799437"/>
            <a:ext cx="1588897" cy="461665"/>
          </a:xfrm>
          <a:prstGeom prst="rect">
            <a:avLst/>
          </a:prstGeom>
          <a:noFill/>
        </p:spPr>
        <p:txBody>
          <a:bodyPr wrap="none" rtlCol="0">
            <a:spAutoFit/>
          </a:bodyPr>
          <a:lstStyle/>
          <a:p>
            <a:r>
              <a:rPr lang="en-US" sz="2400" dirty="0">
                <a:solidFill>
                  <a:schemeClr val="bg1"/>
                </a:solidFill>
              </a:rPr>
              <a:t>Provider 1</a:t>
            </a:r>
          </a:p>
        </p:txBody>
      </p:sp>
      <p:grpSp>
        <p:nvGrpSpPr>
          <p:cNvPr id="55" name="Group 54"/>
          <p:cNvGrpSpPr/>
          <p:nvPr/>
        </p:nvGrpSpPr>
        <p:grpSpPr>
          <a:xfrm>
            <a:off x="6281113" y="2786324"/>
            <a:ext cx="3085719" cy="461665"/>
            <a:chOff x="4757114" y="2576575"/>
            <a:chExt cx="3085718" cy="461666"/>
          </a:xfrm>
        </p:grpSpPr>
        <p:sp>
          <p:nvSpPr>
            <p:cNvPr id="38" name="TextBox 37"/>
            <p:cNvSpPr txBox="1"/>
            <p:nvPr/>
          </p:nvSpPr>
          <p:spPr>
            <a:xfrm>
              <a:off x="6185006" y="2576575"/>
              <a:ext cx="1657826" cy="461666"/>
            </a:xfrm>
            <a:prstGeom prst="rect">
              <a:avLst/>
            </a:prstGeom>
            <a:noFill/>
          </p:spPr>
          <p:txBody>
            <a:bodyPr wrap="none" rtlCol="0">
              <a:spAutoFit/>
            </a:bodyPr>
            <a:lstStyle/>
            <a:p>
              <a:r>
                <a:rPr lang="en-US" sz="2400" dirty="0">
                  <a:solidFill>
                    <a:schemeClr val="bg1"/>
                  </a:solidFill>
                </a:rPr>
                <a:t>Receiver 1</a:t>
              </a:r>
            </a:p>
          </p:txBody>
        </p:sp>
        <p:cxnSp>
          <p:nvCxnSpPr>
            <p:cNvPr id="39" name="Elbow Connector 38"/>
            <p:cNvCxnSpPr>
              <a:stCxn id="8" idx="6"/>
              <a:endCxn id="38" idx="1"/>
            </p:cNvCxnSpPr>
            <p:nvPr/>
          </p:nvCxnSpPr>
          <p:spPr bwMode="auto">
            <a:xfrm flipV="1">
              <a:off x="4757114" y="2807409"/>
              <a:ext cx="1427892" cy="13111"/>
            </a:xfrm>
            <a:prstGeom prst="bentConnector3">
              <a:avLst>
                <a:gd name="adj1" fmla="val 50000"/>
              </a:avLst>
            </a:prstGeom>
            <a:solidFill>
              <a:schemeClr val="accent1"/>
            </a:solidFill>
            <a:ln w="25400" cap="flat" cmpd="sng" algn="ctr">
              <a:solidFill>
                <a:schemeClr val="bg1"/>
              </a:solidFill>
              <a:prstDash val="solid"/>
              <a:round/>
              <a:headEnd type="none" w="med" len="med"/>
              <a:tailEnd type="triangle" w="lg" len="lg"/>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grpSp>
      <p:sp>
        <p:nvSpPr>
          <p:cNvPr id="25" name="TextBox 24"/>
          <p:cNvSpPr txBox="1"/>
          <p:nvPr/>
        </p:nvSpPr>
        <p:spPr>
          <a:xfrm>
            <a:off x="1752600" y="2355020"/>
            <a:ext cx="1377300" cy="369332"/>
          </a:xfrm>
          <a:prstGeom prst="rect">
            <a:avLst/>
          </a:prstGeom>
          <a:noFill/>
        </p:spPr>
        <p:txBody>
          <a:bodyPr wrap="none" rtlCol="0">
            <a:spAutoFit/>
          </a:bodyPr>
          <a:lstStyle/>
          <a:p>
            <a:r>
              <a:rPr lang="en-US" sz="1800" dirty="0">
                <a:solidFill>
                  <a:schemeClr val="bg1"/>
                </a:solidFill>
              </a:rPr>
              <a:t>One to One</a:t>
            </a:r>
          </a:p>
        </p:txBody>
      </p:sp>
      <p:grpSp>
        <p:nvGrpSpPr>
          <p:cNvPr id="56" name="Group 55"/>
          <p:cNvGrpSpPr/>
          <p:nvPr/>
        </p:nvGrpSpPr>
        <p:grpSpPr>
          <a:xfrm>
            <a:off x="1752600" y="3574217"/>
            <a:ext cx="1982704" cy="830996"/>
            <a:chOff x="228600" y="3364468"/>
            <a:chExt cx="1982704" cy="830997"/>
          </a:xfrm>
        </p:grpSpPr>
        <p:sp>
          <p:nvSpPr>
            <p:cNvPr id="19" name="TextBox 18"/>
            <p:cNvSpPr txBox="1"/>
            <p:nvPr/>
          </p:nvSpPr>
          <p:spPr>
            <a:xfrm>
              <a:off x="622407" y="3733800"/>
              <a:ext cx="1588897" cy="461665"/>
            </a:xfrm>
            <a:prstGeom prst="rect">
              <a:avLst/>
            </a:prstGeom>
            <a:noFill/>
          </p:spPr>
          <p:txBody>
            <a:bodyPr wrap="none" rtlCol="0">
              <a:spAutoFit/>
            </a:bodyPr>
            <a:lstStyle/>
            <a:p>
              <a:r>
                <a:rPr lang="en-US" sz="2400" dirty="0">
                  <a:solidFill>
                    <a:schemeClr val="bg1"/>
                  </a:solidFill>
                </a:rPr>
                <a:t>Provider 2</a:t>
              </a:r>
            </a:p>
          </p:txBody>
        </p:sp>
        <p:sp>
          <p:nvSpPr>
            <p:cNvPr id="29" name="TextBox 28"/>
            <p:cNvSpPr txBox="1"/>
            <p:nvPr/>
          </p:nvSpPr>
          <p:spPr>
            <a:xfrm>
              <a:off x="228600" y="3364468"/>
              <a:ext cx="1505540" cy="369332"/>
            </a:xfrm>
            <a:prstGeom prst="rect">
              <a:avLst/>
            </a:prstGeom>
            <a:noFill/>
          </p:spPr>
          <p:txBody>
            <a:bodyPr wrap="none" rtlCol="0">
              <a:spAutoFit/>
            </a:bodyPr>
            <a:lstStyle/>
            <a:p>
              <a:r>
                <a:rPr lang="en-US" sz="1800" dirty="0">
                  <a:solidFill>
                    <a:schemeClr val="bg1"/>
                  </a:solidFill>
                </a:rPr>
                <a:t>One to Many</a:t>
              </a:r>
            </a:p>
          </p:txBody>
        </p:sp>
      </p:grpSp>
      <p:grpSp>
        <p:nvGrpSpPr>
          <p:cNvPr id="59" name="Group 58"/>
          <p:cNvGrpSpPr/>
          <p:nvPr/>
        </p:nvGrpSpPr>
        <p:grpSpPr>
          <a:xfrm>
            <a:off x="1752600" y="4641019"/>
            <a:ext cx="1982704" cy="1512331"/>
            <a:chOff x="228600" y="4431268"/>
            <a:chExt cx="1982704" cy="1512332"/>
          </a:xfrm>
        </p:grpSpPr>
        <p:sp>
          <p:nvSpPr>
            <p:cNvPr id="40" name="TextBox 39"/>
            <p:cNvSpPr txBox="1"/>
            <p:nvPr/>
          </p:nvSpPr>
          <p:spPr>
            <a:xfrm>
              <a:off x="622407" y="4874567"/>
              <a:ext cx="1588897" cy="461665"/>
            </a:xfrm>
            <a:prstGeom prst="rect">
              <a:avLst/>
            </a:prstGeom>
            <a:noFill/>
          </p:spPr>
          <p:txBody>
            <a:bodyPr wrap="none" rtlCol="0">
              <a:spAutoFit/>
            </a:bodyPr>
            <a:lstStyle/>
            <a:p>
              <a:r>
                <a:rPr lang="en-US" sz="2400" dirty="0">
                  <a:solidFill>
                    <a:schemeClr val="bg1"/>
                  </a:solidFill>
                </a:rPr>
                <a:t>Provider 3</a:t>
              </a:r>
            </a:p>
          </p:txBody>
        </p:sp>
        <p:sp>
          <p:nvSpPr>
            <p:cNvPr id="43" name="TextBox 42"/>
            <p:cNvSpPr txBox="1"/>
            <p:nvPr/>
          </p:nvSpPr>
          <p:spPr>
            <a:xfrm>
              <a:off x="622407" y="5481935"/>
              <a:ext cx="1588897" cy="461665"/>
            </a:xfrm>
            <a:prstGeom prst="rect">
              <a:avLst/>
            </a:prstGeom>
            <a:noFill/>
          </p:spPr>
          <p:txBody>
            <a:bodyPr wrap="none" rtlCol="0">
              <a:spAutoFit/>
            </a:bodyPr>
            <a:lstStyle/>
            <a:p>
              <a:r>
                <a:rPr lang="en-US" sz="2400" dirty="0">
                  <a:solidFill>
                    <a:schemeClr val="bg1"/>
                  </a:solidFill>
                </a:rPr>
                <a:t>Provider 4</a:t>
              </a:r>
            </a:p>
          </p:txBody>
        </p:sp>
        <p:sp>
          <p:nvSpPr>
            <p:cNvPr id="30" name="TextBox 29"/>
            <p:cNvSpPr txBox="1"/>
            <p:nvPr/>
          </p:nvSpPr>
          <p:spPr>
            <a:xfrm>
              <a:off x="228600" y="4431268"/>
              <a:ext cx="1505540" cy="369332"/>
            </a:xfrm>
            <a:prstGeom prst="rect">
              <a:avLst/>
            </a:prstGeom>
            <a:noFill/>
          </p:spPr>
          <p:txBody>
            <a:bodyPr wrap="none" rtlCol="0">
              <a:spAutoFit/>
            </a:bodyPr>
            <a:lstStyle/>
            <a:p>
              <a:r>
                <a:rPr lang="en-US" sz="1800" dirty="0">
                  <a:solidFill>
                    <a:schemeClr val="bg1"/>
                  </a:solidFill>
                </a:rPr>
                <a:t>Many to One</a:t>
              </a:r>
            </a:p>
          </p:txBody>
        </p:sp>
      </p:grpSp>
      <p:grpSp>
        <p:nvGrpSpPr>
          <p:cNvPr id="54" name="Group 53"/>
          <p:cNvGrpSpPr/>
          <p:nvPr/>
        </p:nvGrpSpPr>
        <p:grpSpPr>
          <a:xfrm>
            <a:off x="3735305" y="2847388"/>
            <a:ext cx="2545808" cy="365760"/>
            <a:chOff x="2211305" y="2637636"/>
            <a:chExt cx="2545807" cy="365760"/>
          </a:xfrm>
        </p:grpSpPr>
        <p:sp>
          <p:nvSpPr>
            <p:cNvPr id="8" name="Oval 7"/>
            <p:cNvSpPr/>
            <p:nvPr/>
          </p:nvSpPr>
          <p:spPr bwMode="auto">
            <a:xfrm>
              <a:off x="4391352" y="2637636"/>
              <a:ext cx="365760" cy="365760"/>
            </a:xfrm>
            <a:prstGeom prst="ellipse">
              <a:avLst/>
            </a:prstGeom>
            <a:solidFill>
              <a:srgbClr val="FFFF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377"/>
              <a:endParaRPr lang="en-US"/>
            </a:p>
          </p:txBody>
        </p:sp>
        <p:cxnSp>
          <p:nvCxnSpPr>
            <p:cNvPr id="33" name="Elbow Connector 32"/>
            <p:cNvCxnSpPr>
              <a:stCxn id="36" idx="3"/>
              <a:endCxn id="8" idx="2"/>
            </p:cNvCxnSpPr>
            <p:nvPr/>
          </p:nvCxnSpPr>
          <p:spPr bwMode="auto">
            <a:xfrm flipV="1">
              <a:off x="2211305" y="2820516"/>
              <a:ext cx="2180047" cy="2"/>
            </a:xfrm>
            <a:prstGeom prst="bentConnector3">
              <a:avLst>
                <a:gd name="adj1" fmla="val 50000"/>
              </a:avLst>
            </a:prstGeom>
            <a:solidFill>
              <a:schemeClr val="accent1"/>
            </a:solidFill>
            <a:ln w="25400" cap="flat" cmpd="sng" algn="ctr">
              <a:solidFill>
                <a:schemeClr val="bg1"/>
              </a:solidFill>
              <a:prstDash val="solid"/>
              <a:round/>
              <a:headEnd type="none" w="med" len="med"/>
              <a:tailEnd type="triangle" w="lg" len="lg"/>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grpSp>
      <p:grpSp>
        <p:nvGrpSpPr>
          <p:cNvPr id="57" name="Group 56"/>
          <p:cNvGrpSpPr/>
          <p:nvPr/>
        </p:nvGrpSpPr>
        <p:grpSpPr>
          <a:xfrm>
            <a:off x="3733800" y="3991504"/>
            <a:ext cx="2547312" cy="365760"/>
            <a:chOff x="2209800" y="3781752"/>
            <a:chExt cx="2547312" cy="365760"/>
          </a:xfrm>
        </p:grpSpPr>
        <p:sp>
          <p:nvSpPr>
            <p:cNvPr id="31" name="Oval 30"/>
            <p:cNvSpPr/>
            <p:nvPr/>
          </p:nvSpPr>
          <p:spPr bwMode="auto">
            <a:xfrm>
              <a:off x="4391352" y="3781752"/>
              <a:ext cx="365760" cy="365760"/>
            </a:xfrm>
            <a:prstGeom prst="ellipse">
              <a:avLst/>
            </a:prstGeom>
            <a:solidFill>
              <a:srgbClr val="FFFF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377"/>
              <a:endParaRPr lang="en-US"/>
            </a:p>
          </p:txBody>
        </p:sp>
        <p:cxnSp>
          <p:nvCxnSpPr>
            <p:cNvPr id="45" name="Elbow Connector 44"/>
            <p:cNvCxnSpPr/>
            <p:nvPr/>
          </p:nvCxnSpPr>
          <p:spPr bwMode="auto">
            <a:xfrm flipV="1">
              <a:off x="2209800" y="3964632"/>
              <a:ext cx="2181552" cy="1"/>
            </a:xfrm>
            <a:prstGeom prst="bentConnector3">
              <a:avLst>
                <a:gd name="adj1" fmla="val 50000"/>
              </a:avLst>
            </a:prstGeom>
            <a:solidFill>
              <a:schemeClr val="accent1"/>
            </a:solidFill>
            <a:ln w="25400" cap="flat" cmpd="sng" algn="ctr">
              <a:solidFill>
                <a:schemeClr val="bg1"/>
              </a:solidFill>
              <a:prstDash val="solid"/>
              <a:round/>
              <a:headEnd type="none" w="med" len="med"/>
              <a:tailEnd type="triangle" w="lg" len="lg"/>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grpSp>
      <p:grpSp>
        <p:nvGrpSpPr>
          <p:cNvPr id="61" name="Group 60"/>
          <p:cNvGrpSpPr/>
          <p:nvPr/>
        </p:nvGrpSpPr>
        <p:grpSpPr>
          <a:xfrm>
            <a:off x="6281113" y="5391343"/>
            <a:ext cx="3085719" cy="461665"/>
            <a:chOff x="4757114" y="5181600"/>
            <a:chExt cx="3085718" cy="461666"/>
          </a:xfrm>
        </p:grpSpPr>
        <p:sp>
          <p:nvSpPr>
            <p:cNvPr id="41" name="TextBox 40"/>
            <p:cNvSpPr txBox="1"/>
            <p:nvPr/>
          </p:nvSpPr>
          <p:spPr>
            <a:xfrm>
              <a:off x="6185006" y="5181600"/>
              <a:ext cx="1657826" cy="461666"/>
            </a:xfrm>
            <a:prstGeom prst="rect">
              <a:avLst/>
            </a:prstGeom>
            <a:noFill/>
          </p:spPr>
          <p:txBody>
            <a:bodyPr wrap="none" rtlCol="0">
              <a:spAutoFit/>
            </a:bodyPr>
            <a:lstStyle/>
            <a:p>
              <a:r>
                <a:rPr lang="en-US" sz="2400" dirty="0">
                  <a:solidFill>
                    <a:schemeClr val="bg1"/>
                  </a:solidFill>
                </a:rPr>
                <a:t>Receiver 4</a:t>
              </a:r>
            </a:p>
          </p:txBody>
        </p:sp>
        <p:cxnSp>
          <p:nvCxnSpPr>
            <p:cNvPr id="48" name="Elbow Connector 47"/>
            <p:cNvCxnSpPr>
              <a:cxnSpLocks/>
              <a:stCxn id="32" idx="6"/>
              <a:endCxn id="41" idx="1"/>
            </p:cNvCxnSpPr>
            <p:nvPr/>
          </p:nvCxnSpPr>
          <p:spPr bwMode="auto">
            <a:xfrm flipV="1">
              <a:off x="4757114" y="5412434"/>
              <a:ext cx="1427892" cy="13143"/>
            </a:xfrm>
            <a:prstGeom prst="bentConnector3">
              <a:avLst>
                <a:gd name="adj1" fmla="val 50000"/>
              </a:avLst>
            </a:prstGeom>
            <a:solidFill>
              <a:schemeClr val="accent1"/>
            </a:solidFill>
            <a:ln w="25400" cap="flat" cmpd="sng" algn="ctr">
              <a:solidFill>
                <a:schemeClr val="bg1"/>
              </a:solidFill>
              <a:prstDash val="solid"/>
              <a:round/>
              <a:headEnd type="none" w="med" len="med"/>
              <a:tailEnd type="triangle" w="lg" len="lg"/>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grpSp>
      <p:sp>
        <p:nvSpPr>
          <p:cNvPr id="4" name="Title 3">
            <a:extLst>
              <a:ext uri="{FF2B5EF4-FFF2-40B4-BE49-F238E27FC236}">
                <a16:creationId xmlns:a16="http://schemas.microsoft.com/office/drawing/2014/main" id="{E383834F-7708-4E40-BB41-F65750252C1C}"/>
              </a:ext>
            </a:extLst>
          </p:cNvPr>
          <p:cNvSpPr>
            <a:spLocks noGrp="1"/>
          </p:cNvSpPr>
          <p:nvPr>
            <p:ph type="title"/>
          </p:nvPr>
        </p:nvSpPr>
        <p:spPr/>
        <p:txBody>
          <a:bodyPr/>
          <a:lstStyle/>
          <a:p>
            <a:r>
              <a:rPr lang="en-US" dirty="0"/>
              <a:t>MVR6 Package</a:t>
            </a:r>
          </a:p>
        </p:txBody>
      </p:sp>
    </p:spTree>
    <p:extLst>
      <p:ext uri="{BB962C8B-B14F-4D97-AF65-F5344CB8AC3E}">
        <p14:creationId xmlns:p14="http://schemas.microsoft.com/office/powerpoint/2010/main" val="392124482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2" y="1259179"/>
            <a:ext cx="10968567" cy="3771973"/>
          </a:xfrm>
        </p:spPr>
        <p:txBody>
          <a:bodyPr/>
          <a:lstStyle/>
          <a:p>
            <a:pPr lvl="1">
              <a:spcBef>
                <a:spcPts val="1600"/>
              </a:spcBef>
            </a:pPr>
            <a:r>
              <a:rPr lang="en-US" dirty="0"/>
              <a:t>Fraction</a:t>
            </a:r>
          </a:p>
          <a:p>
            <a:pPr marL="914377" lvl="2" indent="0">
              <a:spcBef>
                <a:spcPts val="1600"/>
              </a:spcBef>
              <a:buNone/>
            </a:pPr>
            <a:r>
              <a:rPr lang="en-US" sz="2667" dirty="0"/>
              <a:t>Discharge x fraction is sent to the receiver</a:t>
            </a:r>
          </a:p>
          <a:p>
            <a:pPr lvl="1">
              <a:spcBef>
                <a:spcPts val="1600"/>
              </a:spcBef>
            </a:pPr>
            <a:r>
              <a:rPr lang="en-US" dirty="0"/>
              <a:t>Excess</a:t>
            </a:r>
          </a:p>
          <a:p>
            <a:pPr marL="914377" lvl="2" indent="0">
              <a:spcBef>
                <a:spcPts val="1600"/>
              </a:spcBef>
              <a:buNone/>
            </a:pPr>
            <a:r>
              <a:rPr lang="en-US" sz="2667" dirty="0"/>
              <a:t>Any water that exceeds the user-specified rate is provided to the receiver. No water is provided to the receiver if the available water is less than the user-specified value. (Flood control)</a:t>
            </a:r>
          </a:p>
        </p:txBody>
      </p:sp>
      <p:sp>
        <p:nvSpPr>
          <p:cNvPr id="5" name="Title 4">
            <a:extLst>
              <a:ext uri="{FF2B5EF4-FFF2-40B4-BE49-F238E27FC236}">
                <a16:creationId xmlns:a16="http://schemas.microsoft.com/office/drawing/2014/main" id="{BBF1E619-7927-5945-BCFF-D5C3190610C3}"/>
              </a:ext>
            </a:extLst>
          </p:cNvPr>
          <p:cNvSpPr>
            <a:spLocks noGrp="1"/>
          </p:cNvSpPr>
          <p:nvPr>
            <p:ph type="title"/>
          </p:nvPr>
        </p:nvSpPr>
        <p:spPr/>
        <p:txBody>
          <a:bodyPr/>
          <a:lstStyle/>
          <a:p>
            <a:r>
              <a:rPr lang="en-US" dirty="0"/>
              <a:t>MVR6 Package Constraints</a:t>
            </a:r>
          </a:p>
        </p:txBody>
      </p:sp>
    </p:spTree>
    <p:extLst>
      <p:ext uri="{BB962C8B-B14F-4D97-AF65-F5344CB8AC3E}">
        <p14:creationId xmlns:p14="http://schemas.microsoft.com/office/powerpoint/2010/main" val="35568663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A5C0F4-1FB4-DC4F-844D-5D0F6D262B59}"/>
              </a:ext>
            </a:extLst>
          </p:cNvPr>
          <p:cNvSpPr>
            <a:spLocks noGrp="1"/>
          </p:cNvSpPr>
          <p:nvPr>
            <p:ph type="title"/>
          </p:nvPr>
        </p:nvSpPr>
        <p:spPr/>
        <p:txBody>
          <a:bodyPr/>
          <a:lstStyle/>
          <a:p>
            <a:r>
              <a:rPr lang="en-US" dirty="0"/>
              <a:t>Advanced Packages</a:t>
            </a:r>
          </a:p>
        </p:txBody>
      </p:sp>
      <p:sp>
        <p:nvSpPr>
          <p:cNvPr id="5" name="Content Placeholder 4">
            <a:extLst>
              <a:ext uri="{FF2B5EF4-FFF2-40B4-BE49-F238E27FC236}">
                <a16:creationId xmlns:a16="http://schemas.microsoft.com/office/drawing/2014/main" id="{EB3E8297-CC30-234B-A150-C952944ACA69}"/>
              </a:ext>
            </a:extLst>
          </p:cNvPr>
          <p:cNvSpPr>
            <a:spLocks noGrp="1"/>
          </p:cNvSpPr>
          <p:nvPr>
            <p:ph idx="1"/>
          </p:nvPr>
        </p:nvSpPr>
        <p:spPr/>
        <p:txBody>
          <a:bodyPr/>
          <a:lstStyle/>
          <a:p>
            <a:r>
              <a:rPr lang="en-US" dirty="0"/>
              <a:t>Multi-Aquifer Well (MAW) Package</a:t>
            </a:r>
          </a:p>
          <a:p>
            <a:r>
              <a:rPr lang="en-US" dirty="0"/>
              <a:t>Stream-Flow Routing (SFR) Package</a:t>
            </a:r>
          </a:p>
          <a:p>
            <a:r>
              <a:rPr lang="en-US" dirty="0"/>
              <a:t>Lake (LAK) Package</a:t>
            </a:r>
          </a:p>
          <a:p>
            <a:r>
              <a:rPr lang="en-US" dirty="0"/>
              <a:t>Unsaturated Zone Flow (UZF) Package</a:t>
            </a:r>
          </a:p>
          <a:p>
            <a:r>
              <a:rPr lang="en-US" dirty="0"/>
              <a:t>Water Mover (MVR) Package</a:t>
            </a:r>
          </a:p>
        </p:txBody>
      </p:sp>
    </p:spTree>
    <p:extLst>
      <p:ext uri="{BB962C8B-B14F-4D97-AF65-F5344CB8AC3E}">
        <p14:creationId xmlns:p14="http://schemas.microsoft.com/office/powerpoint/2010/main" val="164798898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2" y="1259179"/>
            <a:ext cx="10968567" cy="5208264"/>
          </a:xfrm>
        </p:spPr>
        <p:txBody>
          <a:bodyPr/>
          <a:lstStyle/>
          <a:p>
            <a:pPr lvl="1">
              <a:spcBef>
                <a:spcPts val="1600"/>
              </a:spcBef>
            </a:pPr>
            <a:r>
              <a:rPr lang="en-US" dirty="0"/>
              <a:t>Threshold</a:t>
            </a:r>
          </a:p>
          <a:p>
            <a:pPr marL="914377" lvl="2" indent="0">
              <a:spcBef>
                <a:spcPts val="1600"/>
              </a:spcBef>
              <a:buNone/>
            </a:pPr>
            <a:r>
              <a:rPr lang="en-US" sz="2667" dirty="0"/>
              <a:t>No flow is provided to the receiver until the available water exceeds the user-specified rate. Once the available water exceeds the user-specified rate, then the user-specified rate is provided to the receiver. (Priority)</a:t>
            </a:r>
          </a:p>
          <a:p>
            <a:pPr lvl="1">
              <a:spcBef>
                <a:spcPts val="1600"/>
              </a:spcBef>
            </a:pPr>
            <a:r>
              <a:rPr lang="en-US" dirty="0"/>
              <a:t>Up To</a:t>
            </a:r>
          </a:p>
          <a:p>
            <a:pPr marL="914377" lvl="2" indent="0">
              <a:spcBef>
                <a:spcPts val="1600"/>
              </a:spcBef>
              <a:buNone/>
            </a:pPr>
            <a:r>
              <a:rPr lang="en-US" sz="2667" dirty="0"/>
              <a:t>All of the available water will be taken from the provider up to the user-specified rate. Once user-specified rate is exceeded, the receiver will continue to get the user-specified rate. </a:t>
            </a:r>
          </a:p>
          <a:p>
            <a:pPr lvl="2">
              <a:spcBef>
                <a:spcPts val="1600"/>
              </a:spcBef>
            </a:pPr>
            <a:endParaRPr lang="en-US" sz="2667" dirty="0"/>
          </a:p>
        </p:txBody>
      </p:sp>
      <p:sp>
        <p:nvSpPr>
          <p:cNvPr id="5" name="Title 4">
            <a:extLst>
              <a:ext uri="{FF2B5EF4-FFF2-40B4-BE49-F238E27FC236}">
                <a16:creationId xmlns:a16="http://schemas.microsoft.com/office/drawing/2014/main" id="{A3D287A4-D250-1941-B3CE-A77C81F98459}"/>
              </a:ext>
            </a:extLst>
          </p:cNvPr>
          <p:cNvSpPr>
            <a:spLocks noGrp="1"/>
          </p:cNvSpPr>
          <p:nvPr>
            <p:ph type="title"/>
          </p:nvPr>
        </p:nvSpPr>
        <p:spPr/>
        <p:txBody>
          <a:bodyPr/>
          <a:lstStyle/>
          <a:p>
            <a:r>
              <a:rPr lang="en-US" dirty="0"/>
              <a:t>MVR6 Package Constraints</a:t>
            </a:r>
          </a:p>
        </p:txBody>
      </p:sp>
    </p:spTree>
    <p:extLst>
      <p:ext uri="{BB962C8B-B14F-4D97-AF65-F5344CB8AC3E}">
        <p14:creationId xmlns:p14="http://schemas.microsoft.com/office/powerpoint/2010/main" val="63886250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2" y="1259179"/>
            <a:ext cx="10968567" cy="5464060"/>
          </a:xfrm>
        </p:spPr>
        <p:txBody>
          <a:bodyPr/>
          <a:lstStyle/>
          <a:p>
            <a:pPr lvl="1"/>
            <a:r>
              <a:rPr lang="en-US" sz="2667" dirty="0"/>
              <a:t>Provider</a:t>
            </a:r>
          </a:p>
          <a:p>
            <a:pPr lvl="2"/>
            <a:r>
              <a:rPr lang="en-US" sz="2133" dirty="0"/>
              <a:t>Drain package</a:t>
            </a:r>
          </a:p>
          <a:p>
            <a:pPr lvl="2"/>
            <a:r>
              <a:rPr lang="en-US" sz="2133" dirty="0"/>
              <a:t>General-head boundary package</a:t>
            </a:r>
          </a:p>
          <a:p>
            <a:pPr lvl="2"/>
            <a:r>
              <a:rPr lang="en-US" sz="2133" dirty="0"/>
              <a:t>River package</a:t>
            </a:r>
          </a:p>
          <a:p>
            <a:pPr lvl="2"/>
            <a:r>
              <a:rPr lang="en-US" sz="2133" dirty="0"/>
              <a:t>Well package</a:t>
            </a:r>
          </a:p>
          <a:p>
            <a:pPr lvl="1"/>
            <a:r>
              <a:rPr lang="en-US" sz="2667" dirty="0"/>
              <a:t>Provider and Receiver</a:t>
            </a:r>
          </a:p>
          <a:p>
            <a:pPr lvl="2"/>
            <a:r>
              <a:rPr lang="en-US" sz="2133" dirty="0"/>
              <a:t>Lake package</a:t>
            </a:r>
          </a:p>
          <a:p>
            <a:pPr lvl="2"/>
            <a:r>
              <a:rPr lang="en-US" sz="2133" dirty="0"/>
              <a:t>Multi-aquifer well package</a:t>
            </a:r>
          </a:p>
          <a:p>
            <a:pPr lvl="2"/>
            <a:r>
              <a:rPr lang="en-US" sz="2133" dirty="0" err="1"/>
              <a:t>Streamflow</a:t>
            </a:r>
            <a:r>
              <a:rPr lang="en-US" sz="2133" dirty="0"/>
              <a:t> routing package</a:t>
            </a:r>
          </a:p>
          <a:p>
            <a:pPr lvl="2"/>
            <a:r>
              <a:rPr lang="en-US" sz="2133" dirty="0"/>
              <a:t>Unsaturated zone package</a:t>
            </a:r>
          </a:p>
          <a:p>
            <a:pPr marL="447663" lvl="2" indent="0">
              <a:spcBef>
                <a:spcPts val="1824"/>
              </a:spcBef>
              <a:buNone/>
            </a:pPr>
            <a:r>
              <a:rPr lang="en-US" sz="2133" dirty="0">
                <a:solidFill>
                  <a:srgbClr val="FFFF00"/>
                </a:solidFill>
              </a:rPr>
              <a:t>Available water for mover is reduced by multiple receivers with the same provider in order listed in Mover package</a:t>
            </a:r>
          </a:p>
          <a:p>
            <a:pPr marL="914377" lvl="2" indent="0">
              <a:buNone/>
            </a:pPr>
            <a:endParaRPr lang="en-US" sz="2133" dirty="0"/>
          </a:p>
        </p:txBody>
      </p:sp>
      <p:sp>
        <p:nvSpPr>
          <p:cNvPr id="5" name="Title 4">
            <a:extLst>
              <a:ext uri="{FF2B5EF4-FFF2-40B4-BE49-F238E27FC236}">
                <a16:creationId xmlns:a16="http://schemas.microsoft.com/office/drawing/2014/main" id="{F9F63F7A-51FF-2249-9EBD-27922B513F47}"/>
              </a:ext>
            </a:extLst>
          </p:cNvPr>
          <p:cNvSpPr>
            <a:spLocks noGrp="1"/>
          </p:cNvSpPr>
          <p:nvPr>
            <p:ph type="title"/>
          </p:nvPr>
        </p:nvSpPr>
        <p:spPr/>
        <p:txBody>
          <a:bodyPr/>
          <a:lstStyle/>
          <a:p>
            <a:r>
              <a:rPr lang="en-US" dirty="0"/>
              <a:t>MVR6 Package</a:t>
            </a:r>
          </a:p>
        </p:txBody>
      </p:sp>
    </p:spTree>
    <p:extLst>
      <p:ext uri="{BB962C8B-B14F-4D97-AF65-F5344CB8AC3E}">
        <p14:creationId xmlns:p14="http://schemas.microsoft.com/office/powerpoint/2010/main" val="214201557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MVR6 Package Input</a:t>
            </a:r>
          </a:p>
        </p:txBody>
      </p:sp>
      <p:sp>
        <p:nvSpPr>
          <p:cNvPr id="7" name="Text Box 2"/>
          <p:cNvSpPr txBox="1">
            <a:spLocks noChangeArrowheads="1"/>
          </p:cNvSpPr>
          <p:nvPr/>
        </p:nvSpPr>
        <p:spPr bwMode="auto">
          <a:xfrm>
            <a:off x="609601" y="1230399"/>
            <a:ext cx="8382000" cy="501675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defRPr/>
            </a:pPr>
            <a:r>
              <a:rPr lang="de-DE" sz="1600" dirty="0">
                <a:solidFill>
                  <a:srgbClr val="FFFF00"/>
                </a:solidFill>
                <a:latin typeface="Courier New"/>
                <a:cs typeface="Courier New"/>
              </a:rPr>
              <a:t>BEGIN OPTIONS</a:t>
            </a:r>
          </a:p>
          <a:p>
            <a:pPr eaLnBrk="1" hangingPunct="1">
              <a:defRPr/>
            </a:pPr>
            <a:r>
              <a:rPr lang="de-DE" sz="1600" dirty="0">
                <a:solidFill>
                  <a:srgbClr val="FFFF00"/>
                </a:solidFill>
                <a:latin typeface="Courier New"/>
                <a:cs typeface="Courier New"/>
              </a:rPr>
              <a:t>  PRINT_INPUT</a:t>
            </a:r>
          </a:p>
          <a:p>
            <a:pPr eaLnBrk="1" hangingPunct="1">
              <a:defRPr/>
            </a:pPr>
            <a:r>
              <a:rPr lang="de-DE" sz="1600" dirty="0">
                <a:solidFill>
                  <a:srgbClr val="FFFF00"/>
                </a:solidFill>
                <a:latin typeface="Courier New"/>
                <a:cs typeface="Courier New"/>
              </a:rPr>
              <a:t>  PRINT_FLOWS</a:t>
            </a:r>
          </a:p>
          <a:p>
            <a:pPr eaLnBrk="1" hangingPunct="1">
              <a:defRPr/>
            </a:pPr>
            <a:r>
              <a:rPr lang="de-DE" sz="1600" dirty="0">
                <a:solidFill>
                  <a:srgbClr val="FFFF00"/>
                </a:solidFill>
                <a:latin typeface="Courier New"/>
                <a:cs typeface="Courier New"/>
              </a:rPr>
              <a:t>  BUDGET FILEOUT </a:t>
            </a:r>
            <a:r>
              <a:rPr lang="de-DE" sz="1600" dirty="0" err="1">
                <a:solidFill>
                  <a:srgbClr val="FFFF00"/>
                </a:solidFill>
                <a:latin typeface="Courier New"/>
                <a:cs typeface="Courier New"/>
              </a:rPr>
              <a:t>mvr.cbc</a:t>
            </a:r>
            <a:endParaRPr lang="de-DE" sz="1600" dirty="0">
              <a:solidFill>
                <a:srgbClr val="FFFF00"/>
              </a:solidFill>
              <a:latin typeface="Courier New"/>
              <a:cs typeface="Courier New"/>
            </a:endParaRPr>
          </a:p>
          <a:p>
            <a:pPr eaLnBrk="1" hangingPunct="1">
              <a:defRPr/>
            </a:pPr>
            <a:r>
              <a:rPr lang="de-DE" sz="1600" dirty="0">
                <a:solidFill>
                  <a:srgbClr val="FFFF00"/>
                </a:solidFill>
                <a:latin typeface="Courier New"/>
                <a:cs typeface="Courier New"/>
              </a:rPr>
              <a:t>END OPTIONS</a:t>
            </a:r>
          </a:p>
          <a:p>
            <a:pPr eaLnBrk="1" hangingPunct="1">
              <a:defRPr/>
            </a:pPr>
            <a:endParaRPr lang="de-DE" sz="1600" dirty="0">
              <a:solidFill>
                <a:srgbClr val="FFFF00"/>
              </a:solidFill>
              <a:latin typeface="Courier New"/>
              <a:cs typeface="Courier New"/>
            </a:endParaRPr>
          </a:p>
          <a:p>
            <a:pPr eaLnBrk="1" hangingPunct="1">
              <a:defRPr/>
            </a:pPr>
            <a:r>
              <a:rPr lang="de-DE" sz="1600" dirty="0">
                <a:solidFill>
                  <a:srgbClr val="FFFF00"/>
                </a:solidFill>
                <a:latin typeface="Courier New"/>
                <a:cs typeface="Courier New"/>
              </a:rPr>
              <a:t>BEGIN DIMENSIONS</a:t>
            </a:r>
          </a:p>
          <a:p>
            <a:pPr eaLnBrk="1" hangingPunct="1">
              <a:defRPr/>
            </a:pPr>
            <a:r>
              <a:rPr lang="de-DE" sz="1600" dirty="0">
                <a:solidFill>
                  <a:srgbClr val="FFFF00"/>
                </a:solidFill>
                <a:latin typeface="Courier New"/>
                <a:cs typeface="Courier New"/>
              </a:rPr>
              <a:t>  MAXMVR  3</a:t>
            </a:r>
          </a:p>
          <a:p>
            <a:pPr eaLnBrk="1" hangingPunct="1">
              <a:defRPr/>
            </a:pPr>
            <a:r>
              <a:rPr lang="de-DE" sz="1600" dirty="0">
                <a:solidFill>
                  <a:srgbClr val="FFFF00"/>
                </a:solidFill>
                <a:latin typeface="Courier New"/>
                <a:cs typeface="Courier New"/>
              </a:rPr>
              <a:t>  MAXPACKAGES  2</a:t>
            </a:r>
          </a:p>
          <a:p>
            <a:pPr eaLnBrk="1" hangingPunct="1">
              <a:defRPr/>
            </a:pPr>
            <a:r>
              <a:rPr lang="de-DE" sz="1600" dirty="0">
                <a:solidFill>
                  <a:srgbClr val="FFFF00"/>
                </a:solidFill>
                <a:latin typeface="Courier New"/>
                <a:cs typeface="Courier New"/>
              </a:rPr>
              <a:t>END DIMENSIONS</a:t>
            </a:r>
          </a:p>
          <a:p>
            <a:pPr eaLnBrk="1" hangingPunct="1">
              <a:defRPr/>
            </a:pPr>
            <a:endParaRPr lang="de-DE" sz="1600" dirty="0">
              <a:solidFill>
                <a:srgbClr val="FFFF00"/>
              </a:solidFill>
              <a:latin typeface="Courier New"/>
              <a:cs typeface="Courier New"/>
            </a:endParaRPr>
          </a:p>
          <a:p>
            <a:pPr eaLnBrk="1" hangingPunct="1">
              <a:defRPr/>
            </a:pPr>
            <a:r>
              <a:rPr lang="de-DE" sz="1600" dirty="0">
                <a:solidFill>
                  <a:srgbClr val="FFFF00"/>
                </a:solidFill>
                <a:latin typeface="Courier New"/>
                <a:cs typeface="Courier New"/>
              </a:rPr>
              <a:t>BEGIN PACKAGES</a:t>
            </a:r>
          </a:p>
          <a:p>
            <a:pPr eaLnBrk="1" hangingPunct="1">
              <a:defRPr/>
            </a:pPr>
            <a:r>
              <a:rPr lang="de-DE" sz="1600" dirty="0">
                <a:solidFill>
                  <a:srgbClr val="FFFF00"/>
                </a:solidFill>
                <a:latin typeface="Courier New"/>
                <a:cs typeface="Courier New"/>
              </a:rPr>
              <a:t>  SFR-1</a:t>
            </a:r>
          </a:p>
          <a:p>
            <a:pPr eaLnBrk="1" hangingPunct="1">
              <a:defRPr/>
            </a:pPr>
            <a:r>
              <a:rPr lang="de-DE" sz="1600" dirty="0">
                <a:solidFill>
                  <a:srgbClr val="FFFF00"/>
                </a:solidFill>
                <a:latin typeface="Courier New"/>
                <a:cs typeface="Courier New"/>
              </a:rPr>
              <a:t>  LAK-1</a:t>
            </a:r>
          </a:p>
          <a:p>
            <a:pPr eaLnBrk="1" hangingPunct="1">
              <a:defRPr/>
            </a:pPr>
            <a:r>
              <a:rPr lang="de-DE" sz="1600" dirty="0">
                <a:solidFill>
                  <a:srgbClr val="FFFF00"/>
                </a:solidFill>
                <a:latin typeface="Courier New"/>
                <a:cs typeface="Courier New"/>
              </a:rPr>
              <a:t>END PACKAGES</a:t>
            </a:r>
          </a:p>
          <a:p>
            <a:pPr eaLnBrk="1" hangingPunct="1">
              <a:defRPr/>
            </a:pPr>
            <a:endParaRPr lang="de-DE" sz="1600" dirty="0">
              <a:solidFill>
                <a:srgbClr val="FFFF00"/>
              </a:solidFill>
              <a:latin typeface="Courier New"/>
              <a:cs typeface="Courier New"/>
            </a:endParaRPr>
          </a:p>
          <a:p>
            <a:pPr eaLnBrk="1" hangingPunct="1">
              <a:defRPr/>
            </a:pPr>
            <a:r>
              <a:rPr lang="de-DE" sz="1600" dirty="0">
                <a:solidFill>
                  <a:srgbClr val="FFFF00"/>
                </a:solidFill>
                <a:latin typeface="Courier New"/>
                <a:cs typeface="Courier New"/>
              </a:rPr>
              <a:t>BEGIN PERIOD 1</a:t>
            </a:r>
          </a:p>
          <a:p>
            <a:pPr eaLnBrk="1" hangingPunct="1">
              <a:defRPr/>
            </a:pPr>
            <a:r>
              <a:rPr lang="de-DE" sz="1600" dirty="0">
                <a:solidFill>
                  <a:srgbClr val="FFFF00"/>
                </a:solidFill>
                <a:latin typeface="Courier New"/>
                <a:cs typeface="Courier New"/>
              </a:rPr>
              <a:t>  SFR-1  6  LAK-1  1  FACTOR  1.000000000000000</a:t>
            </a:r>
          </a:p>
          <a:p>
            <a:pPr eaLnBrk="1" hangingPunct="1">
              <a:defRPr/>
            </a:pPr>
            <a:r>
              <a:rPr lang="de-DE" sz="1600" dirty="0">
                <a:solidFill>
                  <a:srgbClr val="FFFF00"/>
                </a:solidFill>
                <a:latin typeface="Courier New"/>
                <a:cs typeface="Courier New"/>
              </a:rPr>
              <a:t>  LAK-1  1  SFR-1  7  FACTOR  1.000000000000000</a:t>
            </a:r>
          </a:p>
          <a:p>
            <a:pPr eaLnBrk="1" hangingPunct="1">
              <a:defRPr/>
            </a:pPr>
            <a:r>
              <a:rPr lang="de-DE" sz="1600" dirty="0">
                <a:solidFill>
                  <a:srgbClr val="FFFF00"/>
                </a:solidFill>
                <a:latin typeface="Courier New"/>
                <a:cs typeface="Courier New"/>
              </a:rPr>
              <a:t>END PERIOD</a:t>
            </a:r>
          </a:p>
        </p:txBody>
      </p:sp>
      <p:pic>
        <p:nvPicPr>
          <p:cNvPr id="8" name="Picture 7">
            <a:extLst>
              <a:ext uri="{FF2B5EF4-FFF2-40B4-BE49-F238E27FC236}">
                <a16:creationId xmlns:a16="http://schemas.microsoft.com/office/drawing/2014/main" id="{29E365D7-9958-7844-B2CF-DCCAE76952D0}"/>
              </a:ext>
            </a:extLst>
          </p:cNvPr>
          <p:cNvPicPr>
            <a:picLocks noChangeAspect="1"/>
          </p:cNvPicPr>
          <p:nvPr/>
        </p:nvPicPr>
        <p:blipFill>
          <a:blip r:embed="rId2"/>
          <a:stretch>
            <a:fillRect/>
          </a:stretch>
        </p:blipFill>
        <p:spPr>
          <a:xfrm>
            <a:off x="8114887" y="580066"/>
            <a:ext cx="3959124" cy="5774373"/>
          </a:xfrm>
          <a:prstGeom prst="rect">
            <a:avLst/>
          </a:prstGeom>
        </p:spPr>
      </p:pic>
    </p:spTree>
    <p:extLst>
      <p:ext uri="{BB962C8B-B14F-4D97-AF65-F5344CB8AC3E}">
        <p14:creationId xmlns:p14="http://schemas.microsoft.com/office/powerpoint/2010/main" val="4821903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MVR6 Package Output</a:t>
            </a:r>
          </a:p>
        </p:txBody>
      </p:sp>
      <p:sp>
        <p:nvSpPr>
          <p:cNvPr id="7" name="Text Box 2"/>
          <p:cNvSpPr txBox="1">
            <a:spLocks noChangeArrowheads="1"/>
          </p:cNvSpPr>
          <p:nvPr/>
        </p:nvSpPr>
        <p:spPr bwMode="auto">
          <a:xfrm>
            <a:off x="476047" y="1510456"/>
            <a:ext cx="8382000" cy="43396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defRPr/>
            </a:pPr>
            <a:r>
              <a:rPr lang="mr-IN" sz="1200" dirty="0">
                <a:solidFill>
                  <a:srgbClr val="FFFF00"/>
                </a:solidFill>
                <a:latin typeface="Courier New"/>
                <a:cs typeface="Courier New"/>
              </a:rPr>
              <a:t> WATER MOVER BUDGET FOR ENTIRE MODEL AT END OF TIME STEP    1, STRESS PERIOD   1</a:t>
            </a:r>
          </a:p>
          <a:p>
            <a:pPr eaLnBrk="1" hangingPunct="1">
              <a:defRPr/>
            </a:pPr>
            <a:r>
              <a:rPr lang="mr-IN" sz="1200" dirty="0">
                <a:solidFill>
                  <a:srgbClr val="FFFF00"/>
                </a:solidFill>
                <a:latin typeface="Courier New"/>
                <a:cs typeface="Courier New"/>
              </a:rPr>
              <a:t>  ------------------------------------------------------------------------------</a:t>
            </a:r>
          </a:p>
          <a:p>
            <a:pPr eaLnBrk="1" hangingPunct="1">
              <a:defRPr/>
            </a:pPr>
            <a:endParaRPr lang="mr-IN" sz="1200" dirty="0">
              <a:solidFill>
                <a:srgbClr val="FFFF00"/>
              </a:solidFill>
              <a:latin typeface="Courier New"/>
              <a:cs typeface="Courier New"/>
            </a:endParaRPr>
          </a:p>
          <a:p>
            <a:pPr eaLnBrk="1" hangingPunct="1">
              <a:defRPr/>
            </a:pPr>
            <a:r>
              <a:rPr lang="mr-IN" sz="1200" dirty="0">
                <a:solidFill>
                  <a:srgbClr val="FFFF00"/>
                </a:solidFill>
                <a:latin typeface="Courier New"/>
                <a:cs typeface="Courier New"/>
              </a:rPr>
              <a:t>     CUMULATIVE WATER MOVER      L**3       RATES FOR THIS TIME STEP      L**3/T</a:t>
            </a:r>
          </a:p>
          <a:p>
            <a:pPr eaLnBrk="1" hangingPunct="1">
              <a:defRPr/>
            </a:pPr>
            <a:r>
              <a:rPr lang="mr-IN" sz="1200" dirty="0">
                <a:solidFill>
                  <a:srgbClr val="FFFF00"/>
                </a:solidFill>
                <a:latin typeface="Courier New"/>
                <a:cs typeface="Courier New"/>
              </a:rPr>
              <a:t>     ------------------                 ------------------------</a:t>
            </a:r>
          </a:p>
          <a:p>
            <a:pPr eaLnBrk="1" hangingPunct="1">
              <a:defRPr/>
            </a:pPr>
            <a:endParaRPr lang="mr-IN" sz="1200" dirty="0">
              <a:solidFill>
                <a:srgbClr val="FFFF00"/>
              </a:solidFill>
              <a:latin typeface="Courier New"/>
              <a:cs typeface="Courier New"/>
            </a:endParaRPr>
          </a:p>
          <a:p>
            <a:pPr eaLnBrk="1" hangingPunct="1">
              <a:defRPr/>
            </a:pPr>
            <a:r>
              <a:rPr lang="mr-IN" sz="1200" dirty="0">
                <a:solidFill>
                  <a:srgbClr val="FFFF00"/>
                </a:solidFill>
                <a:latin typeface="Courier New"/>
                <a:cs typeface="Courier New"/>
              </a:rPr>
              <a:t>           IN:                                      IN:</a:t>
            </a:r>
          </a:p>
          <a:p>
            <a:pPr eaLnBrk="1" hangingPunct="1">
              <a:defRPr/>
            </a:pPr>
            <a:r>
              <a:rPr lang="mr-IN" sz="1200" dirty="0">
                <a:solidFill>
                  <a:srgbClr val="FFFF00"/>
                </a:solidFill>
                <a:latin typeface="Courier New"/>
                <a:cs typeface="Courier New"/>
              </a:rPr>
              <a:t>           ---                                      ---</a:t>
            </a:r>
          </a:p>
          <a:p>
            <a:pPr eaLnBrk="1" hangingPunct="1">
              <a:defRPr/>
            </a:pPr>
            <a:r>
              <a:rPr lang="mr-IN" sz="1200" dirty="0">
                <a:solidFill>
                  <a:srgbClr val="FFFF00"/>
                </a:solidFill>
                <a:latin typeface="Courier New"/>
                <a:cs typeface="Courier New"/>
              </a:rPr>
              <a:t>               SFR-1 =   873431546.1767                 SFR-1 =      191332.2116</a:t>
            </a:r>
          </a:p>
          <a:p>
            <a:pPr eaLnBrk="1" hangingPunct="1">
              <a:defRPr/>
            </a:pPr>
            <a:r>
              <a:rPr lang="mr-IN" sz="1200" dirty="0">
                <a:solidFill>
                  <a:srgbClr val="FFFF00"/>
                </a:solidFill>
                <a:latin typeface="Courier New"/>
                <a:cs typeface="Courier New"/>
              </a:rPr>
              <a:t>               LAK-1 =  1229229296.0636                 LAK-1 =      269272.5731</a:t>
            </a:r>
          </a:p>
          <a:p>
            <a:pPr eaLnBrk="1" hangingPunct="1">
              <a:defRPr/>
            </a:pPr>
            <a:endParaRPr lang="mr-IN" sz="1200" dirty="0">
              <a:solidFill>
                <a:srgbClr val="FFFF00"/>
              </a:solidFill>
              <a:latin typeface="Courier New"/>
              <a:cs typeface="Courier New"/>
            </a:endParaRPr>
          </a:p>
          <a:p>
            <a:pPr eaLnBrk="1" hangingPunct="1">
              <a:defRPr/>
            </a:pPr>
            <a:r>
              <a:rPr lang="mr-IN" sz="1200" dirty="0">
                <a:solidFill>
                  <a:srgbClr val="FFFF00"/>
                </a:solidFill>
                <a:latin typeface="Courier New"/>
                <a:cs typeface="Courier New"/>
              </a:rPr>
              <a:t>            TOTAL IN =  2102660842.2403              TOTAL IN =      460604.7847</a:t>
            </a:r>
          </a:p>
          <a:p>
            <a:pPr eaLnBrk="1" hangingPunct="1">
              <a:defRPr/>
            </a:pPr>
            <a:endParaRPr lang="mr-IN" sz="1200" dirty="0">
              <a:solidFill>
                <a:srgbClr val="FFFF00"/>
              </a:solidFill>
              <a:latin typeface="Courier New"/>
              <a:cs typeface="Courier New"/>
            </a:endParaRPr>
          </a:p>
          <a:p>
            <a:pPr eaLnBrk="1" hangingPunct="1">
              <a:defRPr/>
            </a:pPr>
            <a:r>
              <a:rPr lang="mr-IN" sz="1200" dirty="0">
                <a:solidFill>
                  <a:srgbClr val="FFFF00"/>
                </a:solidFill>
                <a:latin typeface="Courier New"/>
                <a:cs typeface="Courier New"/>
              </a:rPr>
              <a:t>          OUT:                                     OUT:</a:t>
            </a:r>
          </a:p>
          <a:p>
            <a:pPr eaLnBrk="1" hangingPunct="1">
              <a:defRPr/>
            </a:pPr>
            <a:r>
              <a:rPr lang="mr-IN" sz="1200" dirty="0">
                <a:solidFill>
                  <a:srgbClr val="FFFF00"/>
                </a:solidFill>
                <a:latin typeface="Courier New"/>
                <a:cs typeface="Courier New"/>
              </a:rPr>
              <a:t>          ----                                     ----</a:t>
            </a:r>
          </a:p>
          <a:p>
            <a:pPr eaLnBrk="1" hangingPunct="1">
              <a:defRPr/>
            </a:pPr>
            <a:r>
              <a:rPr lang="mr-IN" sz="1200" dirty="0">
                <a:solidFill>
                  <a:srgbClr val="FFFF00"/>
                </a:solidFill>
                <a:latin typeface="Courier New"/>
                <a:cs typeface="Courier New"/>
              </a:rPr>
              <a:t>               SFR-1 =  1229229296.0636                 SFR-1 =      269272.5731</a:t>
            </a:r>
          </a:p>
          <a:p>
            <a:pPr eaLnBrk="1" hangingPunct="1">
              <a:defRPr/>
            </a:pPr>
            <a:r>
              <a:rPr lang="mr-IN" sz="1200" dirty="0">
                <a:solidFill>
                  <a:srgbClr val="FFFF00"/>
                </a:solidFill>
                <a:latin typeface="Courier New"/>
                <a:cs typeface="Courier New"/>
              </a:rPr>
              <a:t>               LAK-1 =   873431546.1767                 LAK-1 =      191332.2116</a:t>
            </a:r>
          </a:p>
          <a:p>
            <a:pPr eaLnBrk="1" hangingPunct="1">
              <a:defRPr/>
            </a:pPr>
            <a:endParaRPr lang="mr-IN" sz="1200" dirty="0">
              <a:solidFill>
                <a:srgbClr val="FFFF00"/>
              </a:solidFill>
              <a:latin typeface="Courier New"/>
              <a:cs typeface="Courier New"/>
            </a:endParaRPr>
          </a:p>
          <a:p>
            <a:pPr eaLnBrk="1" hangingPunct="1">
              <a:defRPr/>
            </a:pPr>
            <a:r>
              <a:rPr lang="mr-IN" sz="1200" dirty="0">
                <a:solidFill>
                  <a:srgbClr val="FFFF00"/>
                </a:solidFill>
                <a:latin typeface="Courier New"/>
                <a:cs typeface="Courier New"/>
              </a:rPr>
              <a:t>           TOTAL OUT =  2102660842.2403             TOTAL OUT =      460604.7847</a:t>
            </a:r>
          </a:p>
          <a:p>
            <a:pPr eaLnBrk="1" hangingPunct="1">
              <a:defRPr/>
            </a:pPr>
            <a:endParaRPr lang="mr-IN" sz="1200" dirty="0">
              <a:solidFill>
                <a:srgbClr val="FFFF00"/>
              </a:solidFill>
              <a:latin typeface="Courier New"/>
              <a:cs typeface="Courier New"/>
            </a:endParaRPr>
          </a:p>
          <a:p>
            <a:pPr eaLnBrk="1" hangingPunct="1">
              <a:defRPr/>
            </a:pPr>
            <a:r>
              <a:rPr lang="mr-IN" sz="1200" dirty="0">
                <a:solidFill>
                  <a:srgbClr val="FFFF00"/>
                </a:solidFill>
                <a:latin typeface="Courier New"/>
                <a:cs typeface="Courier New"/>
              </a:rPr>
              <a:t>            IN - OUT =           0.0000              IN - OUT =           0.0000</a:t>
            </a:r>
          </a:p>
          <a:p>
            <a:pPr eaLnBrk="1" hangingPunct="1">
              <a:defRPr/>
            </a:pPr>
            <a:endParaRPr lang="mr-IN" sz="1200" dirty="0">
              <a:solidFill>
                <a:srgbClr val="FFFF00"/>
              </a:solidFill>
              <a:latin typeface="Courier New"/>
              <a:cs typeface="Courier New"/>
            </a:endParaRPr>
          </a:p>
          <a:p>
            <a:pPr eaLnBrk="1" hangingPunct="1">
              <a:defRPr/>
            </a:pPr>
            <a:r>
              <a:rPr lang="mr-IN" sz="1200" dirty="0">
                <a:solidFill>
                  <a:srgbClr val="FFFF00"/>
                </a:solidFill>
                <a:latin typeface="Courier New"/>
                <a:cs typeface="Courier New"/>
              </a:rPr>
              <a:t> PERCENT DISCREPANCY =           0.00     PERCENT DISCREPANCY =           0.00</a:t>
            </a:r>
            <a:endParaRPr lang="de-DE" sz="1200" dirty="0">
              <a:solidFill>
                <a:srgbClr val="FFFF00"/>
              </a:solidFill>
              <a:latin typeface="Courier New"/>
              <a:cs typeface="Courier New"/>
            </a:endParaRPr>
          </a:p>
        </p:txBody>
      </p:sp>
      <p:pic>
        <p:nvPicPr>
          <p:cNvPr id="8" name="Picture 7">
            <a:extLst>
              <a:ext uri="{FF2B5EF4-FFF2-40B4-BE49-F238E27FC236}">
                <a16:creationId xmlns:a16="http://schemas.microsoft.com/office/drawing/2014/main" id="{7C738C72-03D8-0646-9BCA-320BD0E90646}"/>
              </a:ext>
            </a:extLst>
          </p:cNvPr>
          <p:cNvPicPr>
            <a:picLocks noChangeAspect="1"/>
          </p:cNvPicPr>
          <p:nvPr/>
        </p:nvPicPr>
        <p:blipFill>
          <a:blip r:embed="rId2"/>
          <a:stretch>
            <a:fillRect/>
          </a:stretch>
        </p:blipFill>
        <p:spPr>
          <a:xfrm>
            <a:off x="8114887" y="580066"/>
            <a:ext cx="3959124" cy="5774373"/>
          </a:xfrm>
          <a:prstGeom prst="rect">
            <a:avLst/>
          </a:prstGeom>
        </p:spPr>
      </p:pic>
    </p:spTree>
    <p:extLst>
      <p:ext uri="{BB962C8B-B14F-4D97-AF65-F5344CB8AC3E}">
        <p14:creationId xmlns:p14="http://schemas.microsoft.com/office/powerpoint/2010/main" val="264609855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1E3FC5-DB2A-EB40-B8E4-A22A553DF17D}"/>
              </a:ext>
            </a:extLst>
          </p:cNvPr>
          <p:cNvSpPr>
            <a:spLocks noGrp="1"/>
          </p:cNvSpPr>
          <p:nvPr>
            <p:ph type="title"/>
          </p:nvPr>
        </p:nvSpPr>
        <p:spPr>
          <a:xfrm>
            <a:off x="2249521" y="5191125"/>
            <a:ext cx="7772400" cy="1362075"/>
          </a:xfrm>
        </p:spPr>
        <p:txBody>
          <a:bodyPr anchor="ctr"/>
          <a:lstStyle/>
          <a:p>
            <a:pPr algn="ctr"/>
            <a:r>
              <a:rPr lang="en-US" dirty="0"/>
              <a:t>QUESTIONS?</a:t>
            </a:r>
          </a:p>
        </p:txBody>
      </p:sp>
      <p:pic>
        <p:nvPicPr>
          <p:cNvPr id="4" name="Picture 3">
            <a:extLst>
              <a:ext uri="{FF2B5EF4-FFF2-40B4-BE49-F238E27FC236}">
                <a16:creationId xmlns:a16="http://schemas.microsoft.com/office/drawing/2014/main" id="{79DB7708-F009-F74E-AB77-37354F0E90C7}"/>
              </a:ext>
            </a:extLst>
          </p:cNvPr>
          <p:cNvPicPr>
            <a:picLocks noChangeAspect="1"/>
          </p:cNvPicPr>
          <p:nvPr/>
        </p:nvPicPr>
        <p:blipFill>
          <a:blip r:embed="rId2"/>
          <a:stretch>
            <a:fillRect/>
          </a:stretch>
        </p:blipFill>
        <p:spPr>
          <a:xfrm>
            <a:off x="1857174" y="412922"/>
            <a:ext cx="8477652" cy="4768678"/>
          </a:xfrm>
          <a:prstGeom prst="rect">
            <a:avLst/>
          </a:prstGeom>
        </p:spPr>
      </p:pic>
    </p:spTree>
    <p:extLst>
      <p:ext uri="{BB962C8B-B14F-4D97-AF65-F5344CB8AC3E}">
        <p14:creationId xmlns:p14="http://schemas.microsoft.com/office/powerpoint/2010/main" val="9549080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All GWF Packages</a:t>
            </a:r>
          </a:p>
        </p:txBody>
      </p:sp>
      <p:pic>
        <p:nvPicPr>
          <p:cNvPr id="4" name="Picture 3"/>
          <p:cNvPicPr>
            <a:picLocks noChangeAspect="1"/>
          </p:cNvPicPr>
          <p:nvPr/>
        </p:nvPicPr>
        <p:blipFill>
          <a:blip r:embed="rId2"/>
          <a:stretch>
            <a:fillRect/>
          </a:stretch>
        </p:blipFill>
        <p:spPr>
          <a:xfrm>
            <a:off x="3505200" y="1219200"/>
            <a:ext cx="5671820" cy="5085080"/>
          </a:xfrm>
          <a:prstGeom prst="rect">
            <a:avLst/>
          </a:prstGeom>
        </p:spPr>
      </p:pic>
    </p:spTree>
    <p:extLst>
      <p:ext uri="{BB962C8B-B14F-4D97-AF65-F5344CB8AC3E}">
        <p14:creationId xmlns:p14="http://schemas.microsoft.com/office/powerpoint/2010/main" val="8456596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EEEA28-910A-4C41-BB73-8D94A79FB3AE}"/>
              </a:ext>
            </a:extLst>
          </p:cNvPr>
          <p:cNvSpPr>
            <a:spLocks noGrp="1"/>
          </p:cNvSpPr>
          <p:nvPr>
            <p:ph type="title"/>
          </p:nvPr>
        </p:nvSpPr>
        <p:spPr/>
        <p:txBody>
          <a:bodyPr/>
          <a:lstStyle/>
          <a:p>
            <a:r>
              <a:rPr lang="en-US" dirty="0"/>
              <a:t>Multiple Package of Same Type</a:t>
            </a:r>
          </a:p>
        </p:txBody>
      </p:sp>
      <p:pic>
        <p:nvPicPr>
          <p:cNvPr id="3" name="Picture 2">
            <a:extLst>
              <a:ext uri="{FF2B5EF4-FFF2-40B4-BE49-F238E27FC236}">
                <a16:creationId xmlns:a16="http://schemas.microsoft.com/office/drawing/2014/main" id="{0AF2EC0F-F59E-824C-AB9F-8140BC06A594}"/>
              </a:ext>
            </a:extLst>
          </p:cNvPr>
          <p:cNvPicPr>
            <a:picLocks noChangeAspect="1"/>
          </p:cNvPicPr>
          <p:nvPr/>
        </p:nvPicPr>
        <p:blipFill>
          <a:blip r:embed="rId2"/>
          <a:stretch>
            <a:fillRect/>
          </a:stretch>
        </p:blipFill>
        <p:spPr>
          <a:xfrm>
            <a:off x="3962400" y="1143000"/>
            <a:ext cx="4457700" cy="5410200"/>
          </a:xfrm>
          <a:prstGeom prst="rect">
            <a:avLst/>
          </a:prstGeom>
        </p:spPr>
      </p:pic>
    </p:spTree>
    <p:extLst>
      <p:ext uri="{BB962C8B-B14F-4D97-AF65-F5344CB8AC3E}">
        <p14:creationId xmlns:p14="http://schemas.microsoft.com/office/powerpoint/2010/main" val="8382120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5B1D74-8280-C847-98F2-B6442B560890}"/>
              </a:ext>
            </a:extLst>
          </p:cNvPr>
          <p:cNvSpPr>
            <a:spLocks noGrp="1"/>
          </p:cNvSpPr>
          <p:nvPr>
            <p:ph type="title"/>
          </p:nvPr>
        </p:nvSpPr>
        <p:spPr/>
        <p:txBody>
          <a:bodyPr/>
          <a:lstStyle/>
          <a:p>
            <a:r>
              <a:rPr lang="en-US" dirty="0"/>
              <a:t>Advanced Stress Packages</a:t>
            </a:r>
          </a:p>
        </p:txBody>
      </p:sp>
      <p:sp>
        <p:nvSpPr>
          <p:cNvPr id="3" name="Content Placeholder 2">
            <a:extLst>
              <a:ext uri="{FF2B5EF4-FFF2-40B4-BE49-F238E27FC236}">
                <a16:creationId xmlns:a16="http://schemas.microsoft.com/office/drawing/2014/main" id="{56DBA7C2-1E69-CF4D-96E2-E0D1376552B1}"/>
              </a:ext>
            </a:extLst>
          </p:cNvPr>
          <p:cNvSpPr>
            <a:spLocks noGrp="1"/>
          </p:cNvSpPr>
          <p:nvPr>
            <p:ph idx="1"/>
          </p:nvPr>
        </p:nvSpPr>
        <p:spPr>
          <a:xfrm>
            <a:off x="609600" y="1677989"/>
            <a:ext cx="10972800" cy="4662473"/>
          </a:xfrm>
        </p:spPr>
        <p:txBody>
          <a:bodyPr/>
          <a:lstStyle/>
          <a:p>
            <a:r>
              <a:rPr lang="en-US" dirty="0"/>
              <a:t>Solve a separate continuity equation*</a:t>
            </a:r>
          </a:p>
          <a:p>
            <a:r>
              <a:rPr lang="en-US" dirty="0"/>
              <a:t>Require discretization definition*</a:t>
            </a:r>
          </a:p>
          <a:p>
            <a:r>
              <a:rPr lang="en-US" dirty="0"/>
              <a:t>Require parameter definition</a:t>
            </a:r>
          </a:p>
          <a:p>
            <a:r>
              <a:rPr lang="en-US" dirty="0"/>
              <a:t>Require connectivity definition</a:t>
            </a:r>
          </a:p>
          <a:p>
            <a:r>
              <a:rPr lang="en-US" dirty="0"/>
              <a:t>Require specification of boundary stresses*</a:t>
            </a:r>
          </a:p>
          <a:p>
            <a:r>
              <a:rPr lang="en-US" dirty="0"/>
              <a:t>Separate budgets and output files</a:t>
            </a:r>
          </a:p>
          <a:p>
            <a:pPr marL="0" indent="0">
              <a:spcBef>
                <a:spcPts val="1600"/>
              </a:spcBef>
              <a:buNone/>
            </a:pPr>
            <a:r>
              <a:rPr lang="en-US" sz="2667" i="1" dirty="0"/>
              <a:t>*does not apply to Mover (MVR) package</a:t>
            </a:r>
          </a:p>
        </p:txBody>
      </p:sp>
    </p:spTree>
    <p:extLst>
      <p:ext uri="{BB962C8B-B14F-4D97-AF65-F5344CB8AC3E}">
        <p14:creationId xmlns:p14="http://schemas.microsoft.com/office/powerpoint/2010/main" val="23609505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70F1B-1B22-B141-8F4E-83FAB3B9C360}"/>
              </a:ext>
            </a:extLst>
          </p:cNvPr>
          <p:cNvSpPr>
            <a:spLocks noGrp="1"/>
          </p:cNvSpPr>
          <p:nvPr>
            <p:ph type="title"/>
          </p:nvPr>
        </p:nvSpPr>
        <p:spPr/>
        <p:txBody>
          <a:bodyPr/>
          <a:lstStyle/>
          <a:p>
            <a:r>
              <a:rPr lang="en-US" dirty="0"/>
              <a:t>Multi-Aquifer Well Package</a:t>
            </a:r>
          </a:p>
        </p:txBody>
      </p:sp>
      <p:sp>
        <p:nvSpPr>
          <p:cNvPr id="3" name="Text Placeholder 2">
            <a:extLst>
              <a:ext uri="{FF2B5EF4-FFF2-40B4-BE49-F238E27FC236}">
                <a16:creationId xmlns:a16="http://schemas.microsoft.com/office/drawing/2014/main" id="{9665D69D-418F-5F41-9925-AFA5F740A09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1074538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MAW6 Package Capabilities</a:t>
            </a:r>
          </a:p>
        </p:txBody>
      </p:sp>
      <p:sp>
        <p:nvSpPr>
          <p:cNvPr id="3" name="Content Placeholder 2"/>
          <p:cNvSpPr>
            <a:spLocks noGrp="1"/>
          </p:cNvSpPr>
          <p:nvPr>
            <p:ph idx="1"/>
          </p:nvPr>
        </p:nvSpPr>
        <p:spPr>
          <a:xfrm>
            <a:off x="609602" y="1258492"/>
            <a:ext cx="10968567" cy="5717120"/>
          </a:xfrm>
        </p:spPr>
        <p:txBody>
          <a:bodyPr/>
          <a:lstStyle/>
          <a:p>
            <a:pPr marL="0" indent="0">
              <a:buNone/>
              <a:defRPr/>
            </a:pPr>
            <a:r>
              <a:rPr lang="en-US" sz="2133" b="0" dirty="0"/>
              <a:t>Capabilities</a:t>
            </a:r>
          </a:p>
          <a:p>
            <a:pPr>
              <a:defRPr/>
            </a:pPr>
            <a:r>
              <a:rPr lang="en-US" sz="2133" b="0" dirty="0"/>
              <a:t>Solved as part of the matrix solution</a:t>
            </a:r>
          </a:p>
          <a:p>
            <a:pPr>
              <a:defRPr/>
            </a:pPr>
            <a:r>
              <a:rPr lang="en-US" sz="2133" b="0" dirty="0"/>
              <a:t>Simplified data input</a:t>
            </a:r>
          </a:p>
          <a:p>
            <a:pPr>
              <a:defRPr/>
            </a:pPr>
            <a:r>
              <a:rPr lang="en-US" sz="2133" b="0" dirty="0"/>
              <a:t>Flexible connectivity</a:t>
            </a:r>
          </a:p>
          <a:p>
            <a:pPr>
              <a:defRPr/>
            </a:pPr>
            <a:r>
              <a:rPr lang="en-US" sz="2133" b="0" dirty="0"/>
              <a:t>Several well conductance formulations</a:t>
            </a:r>
          </a:p>
          <a:p>
            <a:pPr>
              <a:defRPr/>
            </a:pPr>
            <a:r>
              <a:rPr lang="en-US" sz="2133" b="0" dirty="0"/>
              <a:t>Constraints (flow reduction and well shutdown) and flowing well options</a:t>
            </a:r>
          </a:p>
          <a:p>
            <a:pPr>
              <a:defRPr/>
            </a:pPr>
            <a:r>
              <a:rPr lang="en-US" sz="2133" b="0" dirty="0"/>
              <a:t>Can account for </a:t>
            </a:r>
            <a:r>
              <a:rPr lang="en-US" sz="2133" b="0" dirty="0" err="1"/>
              <a:t>interbore</a:t>
            </a:r>
            <a:r>
              <a:rPr lang="en-US" sz="2133" b="0" dirty="0"/>
              <a:t> storage changes</a:t>
            </a:r>
          </a:p>
          <a:p>
            <a:pPr>
              <a:defRPr/>
            </a:pPr>
            <a:r>
              <a:rPr lang="en-US" sz="2133" b="0" dirty="0"/>
              <a:t>Constant and inactive wells</a:t>
            </a:r>
          </a:p>
          <a:p>
            <a:pPr marL="0" indent="0">
              <a:buNone/>
              <a:defRPr/>
            </a:pPr>
            <a:r>
              <a:rPr lang="en-US" sz="2133" b="0" dirty="0"/>
              <a:t>Differences</a:t>
            </a:r>
          </a:p>
          <a:p>
            <a:pPr>
              <a:defRPr/>
            </a:pPr>
            <a:r>
              <a:rPr lang="en-US" sz="2133" b="0" dirty="0"/>
              <a:t>No support for</a:t>
            </a:r>
          </a:p>
          <a:p>
            <a:pPr lvl="1">
              <a:defRPr/>
            </a:pPr>
            <a:r>
              <a:rPr lang="en-US" sz="1867" b="0" dirty="0"/>
              <a:t>horizontal wells</a:t>
            </a:r>
          </a:p>
          <a:p>
            <a:pPr lvl="1">
              <a:defRPr/>
            </a:pPr>
            <a:r>
              <a:rPr lang="en-US" sz="1867" b="0" dirty="0"/>
              <a:t>partial penetration</a:t>
            </a:r>
          </a:p>
          <a:p>
            <a:pPr lvl="1">
              <a:defRPr/>
            </a:pPr>
            <a:r>
              <a:rPr lang="en-US" sz="1867" b="0" dirty="0"/>
              <a:t>non-linear head losses</a:t>
            </a:r>
          </a:p>
          <a:p>
            <a:pPr lvl="1">
              <a:defRPr/>
            </a:pPr>
            <a:endParaRPr lang="en-US" sz="1867" b="0" dirty="0"/>
          </a:p>
          <a:p>
            <a:pPr>
              <a:defRPr/>
            </a:pPr>
            <a:endParaRPr lang="en-US" sz="1867" dirty="0"/>
          </a:p>
        </p:txBody>
      </p:sp>
    </p:spTree>
    <p:extLst>
      <p:ext uri="{BB962C8B-B14F-4D97-AF65-F5344CB8AC3E}">
        <p14:creationId xmlns:p14="http://schemas.microsoft.com/office/powerpoint/2010/main" val="281427966"/>
      </p:ext>
    </p:extLst>
  </p:cSld>
  <p:clrMapOvr>
    <a:masterClrMapping/>
  </p:clrMapOvr>
</p:sld>
</file>

<file path=ppt/theme/theme1.xml><?xml version="1.0" encoding="utf-8"?>
<a:theme xmlns:a="http://schemas.openxmlformats.org/drawingml/2006/main" name="dark-blue-templat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dark-blue-template">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4000" b="0" i="0" u="none" strike="noStrike" cap="none" normalizeH="0" baseline="0">
            <a:ln>
              <a:noFill/>
            </a:ln>
            <a:solidFill>
              <a:schemeClr val="tx1"/>
            </a:solidFill>
            <a:effectLst/>
            <a:latin typeface="Arial" charset="0"/>
            <a:ea typeface="ＭＳ Ｐゴシック"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4000" b="0" i="0" u="none" strike="noStrike" cap="none" normalizeH="0" baseline="0">
            <a:ln>
              <a:noFill/>
            </a:ln>
            <a:solidFill>
              <a:schemeClr val="tx1"/>
            </a:solidFill>
            <a:effectLst/>
            <a:latin typeface="Arial" charset="0"/>
            <a:ea typeface="ＭＳ Ｐゴシック" charset="0"/>
          </a:defRPr>
        </a:defPPr>
      </a:lstStyle>
    </a:lnDef>
  </a:objectDefaults>
  <a:extraClrSchemeLst>
    <a:extraClrScheme>
      <a:clrScheme name="dark-blue-templat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ark-blue-templat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ark-blue-templat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ark-blue-templat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ark-blue-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ark-blue-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ark-blue-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{B0B4038A-C1B7-914A-B120-4AFE9E457026}tf10001071</Template>
  <TotalTime>23168</TotalTime>
  <Pages>4</Pages>
  <Words>2552</Words>
  <Application>Microsoft Macintosh PowerPoint</Application>
  <PresentationFormat>Widescreen</PresentationFormat>
  <Paragraphs>479</Paragraphs>
  <Slides>44</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44</vt:i4>
      </vt:variant>
    </vt:vector>
  </HeadingPairs>
  <TitlesOfParts>
    <vt:vector size="51" baseType="lpstr">
      <vt:lpstr>Arial</vt:lpstr>
      <vt:lpstr>Courier New</vt:lpstr>
      <vt:lpstr>Tekton Pro</vt:lpstr>
      <vt:lpstr>Times New Roman</vt:lpstr>
      <vt:lpstr>Univers 47 Condensed Light</vt:lpstr>
      <vt:lpstr>Wingdings</vt:lpstr>
      <vt:lpstr>dark-blue-template</vt:lpstr>
      <vt:lpstr>MODFLOW 6 Advanced Packages</vt:lpstr>
      <vt:lpstr>GWF Documentation</vt:lpstr>
      <vt:lpstr>Advanced packages</vt:lpstr>
      <vt:lpstr>Advanced Packages</vt:lpstr>
      <vt:lpstr>All GWF Packages</vt:lpstr>
      <vt:lpstr>Multiple Package of Same Type</vt:lpstr>
      <vt:lpstr>Advanced Stress Packages</vt:lpstr>
      <vt:lpstr>Multi-Aquifer Well Package</vt:lpstr>
      <vt:lpstr>MAW6 Package Capabilities</vt:lpstr>
      <vt:lpstr>MAW6 Package Input</vt:lpstr>
      <vt:lpstr>MAW6 Package</vt:lpstr>
      <vt:lpstr>Advanced (MAW6) Package Output</vt:lpstr>
      <vt:lpstr>Advanced (MAW6) Package Output</vt:lpstr>
      <vt:lpstr>Unsaturated Zone Flow Package</vt:lpstr>
      <vt:lpstr>UZF6 Package</vt:lpstr>
      <vt:lpstr>UZF6 Package</vt:lpstr>
      <vt:lpstr>UZF6 Package</vt:lpstr>
      <vt:lpstr>UZF6 Package</vt:lpstr>
      <vt:lpstr>UZF6 Package</vt:lpstr>
      <vt:lpstr>UZF6 Package</vt:lpstr>
      <vt:lpstr>UZF6 Package</vt:lpstr>
      <vt:lpstr>UZF6 Package Input</vt:lpstr>
      <vt:lpstr>UZF6 Package Input</vt:lpstr>
      <vt:lpstr>Streamflow Routing Package</vt:lpstr>
      <vt:lpstr>SFR6 Package</vt:lpstr>
      <vt:lpstr>SFR6 Package Capabilities</vt:lpstr>
      <vt:lpstr>SFR6 Package Continuity Equation</vt:lpstr>
      <vt:lpstr>SFR6 Package Connectivity</vt:lpstr>
      <vt:lpstr>SFR6 Package Input</vt:lpstr>
      <vt:lpstr>SFR6 Package Input – cont.</vt:lpstr>
      <vt:lpstr>SFR6 Package Input</vt:lpstr>
      <vt:lpstr>Lake Package</vt:lpstr>
      <vt:lpstr>LAK6 Package Capabilities</vt:lpstr>
      <vt:lpstr>LAK6 Package Continuity Equation</vt:lpstr>
      <vt:lpstr>LAK6 Package Input</vt:lpstr>
      <vt:lpstr>LAK6 Package Input</vt:lpstr>
      <vt:lpstr>Mover Package</vt:lpstr>
      <vt:lpstr>MVR6 Package</vt:lpstr>
      <vt:lpstr>MVR6 Package Constraints</vt:lpstr>
      <vt:lpstr>MVR6 Package Constraints</vt:lpstr>
      <vt:lpstr>MVR6 Package</vt:lpstr>
      <vt:lpstr>MVR6 Package Input</vt:lpstr>
      <vt:lpstr>MVR6 Package Output</vt:lpstr>
      <vt:lpstr>QUESTIONS?</vt:lpstr>
    </vt:vector>
  </TitlesOfParts>
  <Company>U.S. Geological Survey</Company>
  <LinksUpToDate>false</LinksUpToDate>
  <SharedDoc>false</SharedDoc>
  <HyperlinkBase>http://www.usgs.gov/visual-id/specs/slides/slide.html</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Template for Title Slide</dc:title>
  <dc:subject>Presentation format with USGS Visual Identity</dc:subject>
  <dc:creator>cmorganwalp</dc:creator>
  <cp:keywords/>
  <dc:description>Updated to incorporate revised Visual Identity (VID)System guidelines on fonts.  An exception to using the VID fonts is allowed for presentation materials.   The font Arial should be substituted for the VID fonts Univers Condensed Bold and Times Roman</dc:description>
  <cp:lastModifiedBy>Hughes, Joseph D</cp:lastModifiedBy>
  <cp:revision>758</cp:revision>
  <cp:lastPrinted>2014-05-20T14:47:17Z</cp:lastPrinted>
  <dcterms:created xsi:type="dcterms:W3CDTF">2009-08-04T14:01:06Z</dcterms:created>
  <dcterms:modified xsi:type="dcterms:W3CDTF">2021-08-18T17:21:28Z</dcterms:modified>
</cp:coreProperties>
</file>